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52"/>
  </p:notesMasterIdLst>
  <p:sldIdLst>
    <p:sldId id="257" r:id="rId5"/>
    <p:sldId id="258" r:id="rId6"/>
    <p:sldId id="259" r:id="rId7"/>
    <p:sldId id="260" r:id="rId8"/>
    <p:sldId id="261" r:id="rId9"/>
    <p:sldId id="262" r:id="rId10"/>
    <p:sldId id="313" r:id="rId11"/>
    <p:sldId id="265" r:id="rId12"/>
    <p:sldId id="277" r:id="rId13"/>
    <p:sldId id="322" r:id="rId14"/>
    <p:sldId id="323" r:id="rId15"/>
    <p:sldId id="324" r:id="rId16"/>
    <p:sldId id="325" r:id="rId17"/>
    <p:sldId id="314" r:id="rId18"/>
    <p:sldId id="309" r:id="rId19"/>
    <p:sldId id="269" r:id="rId20"/>
    <p:sldId id="296" r:id="rId21"/>
    <p:sldId id="318" r:id="rId22"/>
    <p:sldId id="319" r:id="rId23"/>
    <p:sldId id="320" r:id="rId24"/>
    <p:sldId id="321" r:id="rId25"/>
    <p:sldId id="304" r:id="rId26"/>
    <p:sldId id="310" r:id="rId27"/>
    <p:sldId id="284" r:id="rId28"/>
    <p:sldId id="298" r:id="rId29"/>
    <p:sldId id="299" r:id="rId30"/>
    <p:sldId id="326" r:id="rId31"/>
    <p:sldId id="327" r:id="rId32"/>
    <p:sldId id="328" r:id="rId33"/>
    <p:sldId id="329" r:id="rId34"/>
    <p:sldId id="306" r:id="rId35"/>
    <p:sldId id="311" r:id="rId36"/>
    <p:sldId id="300" r:id="rId37"/>
    <p:sldId id="301" r:id="rId38"/>
    <p:sldId id="330" r:id="rId39"/>
    <p:sldId id="331" r:id="rId40"/>
    <p:sldId id="332" r:id="rId41"/>
    <p:sldId id="333" r:id="rId42"/>
    <p:sldId id="307" r:id="rId43"/>
    <p:sldId id="312" r:id="rId44"/>
    <p:sldId id="302" r:id="rId45"/>
    <p:sldId id="303" r:id="rId46"/>
    <p:sldId id="334" r:id="rId47"/>
    <p:sldId id="335" r:id="rId48"/>
    <p:sldId id="336" r:id="rId49"/>
    <p:sldId id="337" r:id="rId50"/>
    <p:sldId id="308" r:id="rId5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B4FF"/>
    <a:srgbClr val="FD6B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227" autoAdjust="0"/>
  </p:normalViewPr>
  <p:slideViewPr>
    <p:cSldViewPr snapToGrid="0" snapToObjects="1">
      <p:cViewPr varScale="1">
        <p:scale>
          <a:sx n="97" d="100"/>
          <a:sy n="97" d="100"/>
        </p:scale>
        <p:origin x="-68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66CE37-51F7-BD4B-8E37-43C57D7EE737}" type="datetimeFigureOut">
              <a:rPr lang="fr-FR" smtClean="0"/>
              <a:t>22/11/13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F62E64-48AF-4F46-94A6-BBC90998CBA2}" type="slidenum">
              <a:rPr lang="fr-FR" smtClean="0"/>
              <a:t>‹#›</a:t>
            </a:fld>
            <a:endParaRPr lang="fr-FR"/>
          </a:p>
        </p:txBody>
      </p:sp>
    </p:spTree>
    <p:extLst>
      <p:ext uri="{BB962C8B-B14F-4D97-AF65-F5344CB8AC3E}">
        <p14:creationId xmlns:p14="http://schemas.microsoft.com/office/powerpoint/2010/main" val="15069204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400" dirty="0" smtClean="0">
                <a:latin typeface="Arial"/>
                <a:cs typeface="Arial"/>
              </a:rPr>
              <a:t>Liens avec la matinée de prospective…</a:t>
            </a:r>
          </a:p>
          <a:p>
            <a:r>
              <a:rPr lang="fr-FR" sz="1400" dirty="0" smtClean="0">
                <a:latin typeface="Arial"/>
                <a:cs typeface="Arial"/>
              </a:rPr>
              <a:t>_</a:t>
            </a:r>
            <a:r>
              <a:rPr lang="fr-FR" sz="1400" baseline="0" dirty="0" smtClean="0">
                <a:latin typeface="Arial"/>
                <a:cs typeface="Arial"/>
              </a:rPr>
              <a:t> "…conduire ensemble et non à sous-traiter…" &gt; "…</a:t>
            </a:r>
            <a:r>
              <a:rPr lang="fr-FR" sz="1400" baseline="0" dirty="0" err="1" smtClean="0">
                <a:latin typeface="Arial"/>
                <a:cs typeface="Arial"/>
              </a:rPr>
              <a:t>co</a:t>
            </a:r>
            <a:r>
              <a:rPr lang="fr-FR" sz="1400" baseline="0" dirty="0" smtClean="0">
                <a:latin typeface="Arial"/>
                <a:cs typeface="Arial"/>
              </a:rPr>
              <a:t>-création…" (la prospective 'confisquées' par les experts &gt; participative)</a:t>
            </a:r>
          </a:p>
          <a:p>
            <a:r>
              <a:rPr lang="fr-FR" sz="1400" baseline="0" dirty="0" smtClean="0">
                <a:latin typeface="Arial"/>
                <a:cs typeface="Arial"/>
              </a:rPr>
              <a:t>_ ...des exercices lourds et longs &gt; "…mieux de faire un peu (même une journée…) que pas du tout…"</a:t>
            </a:r>
          </a:p>
          <a:p>
            <a:r>
              <a:rPr lang="fr-FR" sz="1400" baseline="0" dirty="0" smtClean="0">
                <a:latin typeface="Arial"/>
                <a:cs typeface="Arial"/>
              </a:rPr>
              <a:t>_ processus délibératif sur le futur… (pas coproduire à 20 000 000 mais délibérer…) &gt; films comme objet de délibération lisible/accessible par tous…</a:t>
            </a:r>
          </a:p>
        </p:txBody>
      </p:sp>
      <p:sp>
        <p:nvSpPr>
          <p:cNvPr id="4" name="Espace réservé du numéro de diapositive 3"/>
          <p:cNvSpPr>
            <a:spLocks noGrp="1"/>
          </p:cNvSpPr>
          <p:nvPr>
            <p:ph type="sldNum" sz="quarter" idx="10"/>
          </p:nvPr>
        </p:nvSpPr>
        <p:spPr/>
        <p:txBody>
          <a:bodyPr/>
          <a:lstStyle/>
          <a:p>
            <a:fld id="{5FF62E64-48AF-4F46-94A6-BBC90998CBA2}" type="slidenum">
              <a:rPr lang="fr-FR" smtClean="0"/>
              <a:t>1</a:t>
            </a:fld>
            <a:endParaRPr lang="fr-FR"/>
          </a:p>
        </p:txBody>
      </p:sp>
    </p:spTree>
    <p:extLst>
      <p:ext uri="{BB962C8B-B14F-4D97-AF65-F5344CB8AC3E}">
        <p14:creationId xmlns:p14="http://schemas.microsoft.com/office/powerpoint/2010/main" val="317306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latin typeface="Arial"/>
                <a:cs typeface="Arial"/>
              </a:rPr>
              <a:t>_construction d'une vision partagée / désirable / synchronique / qualitative… </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latin typeface="Arial"/>
                <a:cs typeface="Arial"/>
              </a:rPr>
              <a:t>_sortir d'une vision générique (équité sociale/réduction de l'impact environnemental/société responsable…) vers une vision spécifique au territoire (sortir des scénarios simplistes…) </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latin typeface="Arial"/>
                <a:cs typeface="Arial"/>
              </a:rPr>
              <a:t>_sortir d'une vison d'expert &gt; effectivement partagée par les acteurs (</a:t>
            </a:r>
            <a:r>
              <a:rPr lang="fr-FR" sz="1400" baseline="0" dirty="0" err="1" smtClean="0">
                <a:latin typeface="Arial"/>
                <a:cs typeface="Arial"/>
              </a:rPr>
              <a:t>co</a:t>
            </a:r>
            <a:r>
              <a:rPr lang="fr-FR" sz="1400" baseline="0" dirty="0" smtClean="0">
                <a:latin typeface="Arial"/>
                <a:cs typeface="Arial"/>
              </a:rPr>
              <a:t>-construite…);</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latin typeface="Arial"/>
                <a:cs typeface="Arial"/>
              </a:rPr>
              <a:t>_sortir d'une vision hors-sol &gt; partir des acteurs, des usages (vues du territoire sans les gens)… + trouver des points de micro-expérimentation… </a:t>
            </a:r>
          </a:p>
          <a:p>
            <a:pPr marL="0" marR="0" indent="0" algn="l" defTabSz="457200" rtl="0" eaLnBrk="1" fontAlgn="auto" latinLnBrk="0" hangingPunct="1">
              <a:lnSpc>
                <a:spcPct val="100000"/>
              </a:lnSpc>
              <a:spcBef>
                <a:spcPts val="0"/>
              </a:spcBef>
              <a:spcAft>
                <a:spcPts val="0"/>
              </a:spcAft>
              <a:buClrTx/>
              <a:buSzTx/>
              <a:buFontTx/>
              <a:buNone/>
              <a:tabLst/>
              <a:defRPr/>
            </a:pPr>
            <a:r>
              <a:rPr lang="fr-FR" sz="1400" baseline="0" dirty="0" smtClean="0">
                <a:latin typeface="Arial"/>
                <a:cs typeface="Arial"/>
              </a:rPr>
              <a:t>_sortir de la déduction &gt; 'inventer l'avenir'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baseline="0" dirty="0" smtClean="0">
              <a:latin typeface="Arial"/>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fr-FR" sz="1600" dirty="0" smtClean="0">
              <a:latin typeface="Arial"/>
              <a:cs typeface="Arial"/>
            </a:endParaRPr>
          </a:p>
          <a:p>
            <a:endParaRPr lang="fr-FR" dirty="0"/>
          </a:p>
        </p:txBody>
      </p:sp>
      <p:sp>
        <p:nvSpPr>
          <p:cNvPr id="4" name="Espace réservé du numéro de diapositive 3"/>
          <p:cNvSpPr>
            <a:spLocks noGrp="1"/>
          </p:cNvSpPr>
          <p:nvPr>
            <p:ph type="sldNum" sz="quarter" idx="10"/>
          </p:nvPr>
        </p:nvSpPr>
        <p:spPr/>
        <p:txBody>
          <a:bodyPr/>
          <a:lstStyle/>
          <a:p>
            <a:fld id="{5FF62E64-48AF-4F46-94A6-BBC90998CBA2}" type="slidenum">
              <a:rPr lang="fr-FR" smtClean="0"/>
              <a:t>3</a:t>
            </a:fld>
            <a:endParaRPr lang="fr-FR"/>
          </a:p>
        </p:txBody>
      </p:sp>
    </p:spTree>
    <p:extLst>
      <p:ext uri="{BB962C8B-B14F-4D97-AF65-F5344CB8AC3E}">
        <p14:creationId xmlns:p14="http://schemas.microsoft.com/office/powerpoint/2010/main" val="211056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FF62E64-48AF-4F46-94A6-BBC90998CBA2}" type="slidenum">
              <a:rPr lang="fr-FR" smtClean="0"/>
              <a:t>6</a:t>
            </a:fld>
            <a:endParaRPr lang="fr-FR"/>
          </a:p>
        </p:txBody>
      </p:sp>
    </p:spTree>
    <p:extLst>
      <p:ext uri="{BB962C8B-B14F-4D97-AF65-F5344CB8AC3E}">
        <p14:creationId xmlns:p14="http://schemas.microsoft.com/office/powerpoint/2010/main" val="1103722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t>22/11/13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35870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t>22/11/13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98535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t>22/11/13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341648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525622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46083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679974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972697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845768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51841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990284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148940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t>22/11/13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100492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26584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589412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817914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265781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175717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994582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652954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379294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570772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407832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2C7111C-2D21-7343-9A67-2FB6C6DE7B2A}" type="datetimeFigureOut">
              <a:rPr lang="fr-FR" smtClean="0"/>
              <a:t>22/11/13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133146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995873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393486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311390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005120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2502599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007082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995074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919438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latin typeface="Calibri"/>
            </a:endParaRPr>
          </a:p>
        </p:txBody>
      </p:sp>
      <p:sp>
        <p:nvSpPr>
          <p:cNvPr id="9" name="Espace réservé du numéro de diapositive 8"/>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735927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latin typeface="Calibri"/>
            </a:endParaRPr>
          </a:p>
        </p:txBody>
      </p:sp>
      <p:sp>
        <p:nvSpPr>
          <p:cNvPr id="5" name="Espace réservé du numéro de diapositive 4"/>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43081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2C7111C-2D21-7343-9A67-2FB6C6DE7B2A}" type="datetimeFigureOut">
              <a:rPr lang="fr-FR" smtClean="0"/>
              <a:t>22/11/13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4014513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latin typeface="Calibri"/>
            </a:endParaRPr>
          </a:p>
        </p:txBody>
      </p:sp>
      <p:sp>
        <p:nvSpPr>
          <p:cNvPr id="4" name="Espace réservé du numéro de diapositive 3"/>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1159246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2259691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latin typeface="Calibri"/>
            </a:endParaRP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6075918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5901288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12"/>
          </p:nvPr>
        </p:nvSpPr>
        <p:spPr/>
        <p:txBody>
          <a:body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804988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2C7111C-2D21-7343-9A67-2FB6C6DE7B2A}" type="datetimeFigureOut">
              <a:rPr lang="fr-FR" smtClean="0"/>
              <a:t>22/11/13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31509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E2C7111C-2D21-7343-9A67-2FB6C6DE7B2A}" type="datetimeFigureOut">
              <a:rPr lang="fr-FR" smtClean="0"/>
              <a:t>22/11/13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141963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2C7111C-2D21-7343-9A67-2FB6C6DE7B2A}" type="datetimeFigureOut">
              <a:rPr lang="fr-FR" smtClean="0"/>
              <a:t>22/11/13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1010403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2C7111C-2D21-7343-9A67-2FB6C6DE7B2A}" type="datetimeFigureOut">
              <a:rPr lang="fr-FR" smtClean="0"/>
              <a:t>22/11/13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740994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2C7111C-2D21-7343-9A67-2FB6C6DE7B2A}" type="datetimeFigureOut">
              <a:rPr lang="fr-FR" smtClean="0"/>
              <a:t>22/11/13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A80B549-806E-9246-B9EB-291C1F40348E}" type="slidenum">
              <a:rPr lang="fr-FR" smtClean="0"/>
              <a:t>‹#›</a:t>
            </a:fld>
            <a:endParaRPr lang="fr-FR"/>
          </a:p>
        </p:txBody>
      </p:sp>
    </p:spTree>
    <p:extLst>
      <p:ext uri="{BB962C8B-B14F-4D97-AF65-F5344CB8AC3E}">
        <p14:creationId xmlns:p14="http://schemas.microsoft.com/office/powerpoint/2010/main" val="4169957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111C-2D21-7343-9A67-2FB6C6DE7B2A}" type="datetimeFigureOut">
              <a:rPr lang="fr-FR" smtClean="0"/>
              <a:t>22/11/13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0B549-806E-9246-B9EB-291C1F40348E}" type="slidenum">
              <a:rPr lang="fr-FR" smtClean="0"/>
              <a:t>‹#›</a:t>
            </a:fld>
            <a:endParaRPr lang="fr-FR"/>
          </a:p>
        </p:txBody>
      </p:sp>
    </p:spTree>
    <p:extLst>
      <p:ext uri="{BB962C8B-B14F-4D97-AF65-F5344CB8AC3E}">
        <p14:creationId xmlns:p14="http://schemas.microsoft.com/office/powerpoint/2010/main" val="3617685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35795879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4521880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7111C-2D21-7343-9A67-2FB6C6DE7B2A}" type="datetimeFigureOut">
              <a:rPr lang="fr-FR" smtClean="0">
                <a:solidFill>
                  <a:prstClr val="black">
                    <a:tint val="75000"/>
                  </a:prstClr>
                </a:solidFill>
                <a:latin typeface="Calibri"/>
              </a:rPr>
              <a:pPr/>
              <a:t>22/11/13</a:t>
            </a:fld>
            <a:endParaRPr lang="fr-FR">
              <a:solidFill>
                <a:prstClr val="black">
                  <a:tint val="75000"/>
                </a:prstClr>
              </a:solidFill>
              <a:latin typeface="Calibri"/>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latin typeface="Calibri"/>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0B549-806E-9246-B9EB-291C1F40348E}" type="slidenum">
              <a:rPr lang="fr-FR" smtClean="0">
                <a:solidFill>
                  <a:prstClr val="black">
                    <a:tint val="75000"/>
                  </a:prstClr>
                </a:solidFill>
                <a:latin typeface="Calibri"/>
              </a:rPr>
              <a:pPr/>
              <a:t>‹#›</a:t>
            </a:fld>
            <a:endParaRPr lang="fr-FR">
              <a:solidFill>
                <a:prstClr val="black">
                  <a:tint val="75000"/>
                </a:prstClr>
              </a:solidFill>
              <a:latin typeface="Calibri"/>
            </a:endParaRPr>
          </a:p>
        </p:txBody>
      </p:sp>
    </p:spTree>
    <p:extLst>
      <p:ext uri="{BB962C8B-B14F-4D97-AF65-F5344CB8AC3E}">
        <p14:creationId xmlns:p14="http://schemas.microsoft.com/office/powerpoint/2010/main" val="25304085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4" Type="http://schemas.openxmlformats.org/officeDocument/2006/relationships/image" Target="../media/image22.jpeg"/><Relationship Id="rId5" Type="http://schemas.microsoft.com/office/2007/relationships/hdphoto" Target="../media/hdphoto5.wdp"/><Relationship Id="rId6" Type="http://schemas.openxmlformats.org/officeDocument/2006/relationships/image" Target="../media/image23.jpeg"/><Relationship Id="rId7" Type="http://schemas.microsoft.com/office/2007/relationships/hdphoto" Target="../media/hdphoto6.wdp"/><Relationship Id="rId8" Type="http://schemas.openxmlformats.org/officeDocument/2006/relationships/image" Target="../media/image24.jpeg"/><Relationship Id="rId9" Type="http://schemas.microsoft.com/office/2007/relationships/hdphoto" Target="../media/hdphoto7.wdp"/><Relationship Id="rId10"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7" Type="http://schemas.openxmlformats.org/officeDocument/2006/relationships/image" Target="../media/image31.emf"/><Relationship Id="rId8" Type="http://schemas.openxmlformats.org/officeDocument/2006/relationships/image" Target="../media/image32.emf"/><Relationship Id="rId9"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image" Target="../media/image2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9.emf"/><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4" Type="http://schemas.microsoft.com/office/2007/relationships/hdphoto" Target="../media/hdphoto8.wdp"/><Relationship Id="rId5" Type="http://schemas.openxmlformats.org/officeDocument/2006/relationships/image" Target="../media/image47.jpeg"/><Relationship Id="rId6" Type="http://schemas.microsoft.com/office/2007/relationships/hdphoto" Target="../media/hdphoto9.wdp"/><Relationship Id="rId1" Type="http://schemas.openxmlformats.org/officeDocument/2006/relationships/slideLayout" Target="../slideLayouts/slideLayout7.xml"/><Relationship Id="rId2" Type="http://schemas.openxmlformats.org/officeDocument/2006/relationships/image" Target="../media/image4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image" Target="../media/image10.emf"/><Relationship Id="rId1" Type="http://schemas.openxmlformats.org/officeDocument/2006/relationships/slideLayout" Target="../slideLayouts/slideLayout7.xml"/><Relationship Id="rId2" Type="http://schemas.openxmlformats.org/officeDocument/2006/relationships/image" Target="../media/image4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4" Type="http://schemas.microsoft.com/office/2007/relationships/hdphoto" Target="../media/hdphoto10.wdp"/><Relationship Id="rId5"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jpeg"/><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3.jpeg"/><Relationship Id="rId5" Type="http://schemas.microsoft.com/office/2007/relationships/hdphoto" Target="../media/hdphoto2.wdp"/><Relationship Id="rId6" Type="http://schemas.openxmlformats.org/officeDocument/2006/relationships/image" Target="../media/image14.jpeg"/><Relationship Id="rId7"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3-09-29 à 22.28.1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5401" y="3571445"/>
            <a:ext cx="3917612" cy="2716653"/>
          </a:xfrm>
          <a:prstGeom prst="rect">
            <a:avLst/>
          </a:prstGeom>
        </p:spPr>
      </p:pic>
      <p:sp>
        <p:nvSpPr>
          <p:cNvPr id="7" name="Rectangle 6"/>
          <p:cNvSpPr/>
          <p:nvPr/>
        </p:nvSpPr>
        <p:spPr>
          <a:xfrm>
            <a:off x="785090" y="1375172"/>
            <a:ext cx="6142183" cy="411376"/>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400" b="1" dirty="0" smtClean="0">
                <a:latin typeface="Arial"/>
                <a:cs typeface="Arial"/>
              </a:rPr>
              <a:t>Co-construction de visions souhaitables</a:t>
            </a:r>
            <a:endParaRPr lang="fr-FR" sz="2400" b="1" dirty="0">
              <a:latin typeface="Arial"/>
              <a:cs typeface="Arial"/>
            </a:endParaRPr>
          </a:p>
        </p:txBody>
      </p:sp>
      <p:sp>
        <p:nvSpPr>
          <p:cNvPr id="8" name="Rectangle 7"/>
          <p:cNvSpPr/>
          <p:nvPr/>
        </p:nvSpPr>
        <p:spPr>
          <a:xfrm>
            <a:off x="785091" y="1897188"/>
            <a:ext cx="5137728" cy="744960"/>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a:latin typeface="Arial"/>
                <a:cs typeface="Arial"/>
              </a:rPr>
              <a:t>Définition d'une boîte à outils spécifique à destination des territoires</a:t>
            </a:r>
            <a:endParaRPr lang="fr-FR" sz="2000" dirty="0">
              <a:latin typeface="Arial"/>
              <a:cs typeface="Arial"/>
            </a:endParaRPr>
          </a:p>
        </p:txBody>
      </p:sp>
      <p:sp>
        <p:nvSpPr>
          <p:cNvPr id="9" name="Rectangle 8"/>
          <p:cNvSpPr/>
          <p:nvPr/>
        </p:nvSpPr>
        <p:spPr>
          <a:xfrm>
            <a:off x="785091" y="2747872"/>
            <a:ext cx="3325092" cy="399804"/>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i="1" dirty="0" smtClean="0">
                <a:latin typeface="Arial"/>
                <a:cs typeface="Arial"/>
              </a:rPr>
              <a:t>Les Agendas 21 de demain</a:t>
            </a:r>
            <a:endParaRPr lang="fr-FR" sz="2000" i="1" dirty="0">
              <a:latin typeface="Arial"/>
              <a:cs typeface="Arial"/>
            </a:endParaRPr>
          </a:p>
        </p:txBody>
      </p:sp>
      <p:sp>
        <p:nvSpPr>
          <p:cNvPr id="11" name="ZoneTexte 10"/>
          <p:cNvSpPr txBox="1"/>
          <p:nvPr/>
        </p:nvSpPr>
        <p:spPr>
          <a:xfrm>
            <a:off x="785091" y="4810770"/>
            <a:ext cx="3509817" cy="1477328"/>
          </a:xfrm>
          <a:prstGeom prst="rect">
            <a:avLst/>
          </a:prstGeom>
          <a:noFill/>
        </p:spPr>
        <p:txBody>
          <a:bodyPr wrap="square" rtlCol="0">
            <a:spAutoFit/>
          </a:bodyPr>
          <a:lstStyle/>
          <a:p>
            <a:r>
              <a:rPr lang="fr-FR" sz="1200" dirty="0"/>
              <a:t>Ministère de l’écologie, du développement </a:t>
            </a:r>
            <a:r>
              <a:rPr lang="fr-FR" sz="1200" dirty="0" smtClean="0"/>
              <a:t>durable et </a:t>
            </a:r>
            <a:r>
              <a:rPr lang="fr-FR" sz="1200" dirty="0"/>
              <a:t>de l’énergie</a:t>
            </a:r>
          </a:p>
          <a:p>
            <a:r>
              <a:rPr lang="fr-FR" sz="1200" dirty="0"/>
              <a:t>Réalisation :</a:t>
            </a:r>
          </a:p>
          <a:p>
            <a:r>
              <a:rPr lang="fr-FR" sz="1200" dirty="0" err="1"/>
              <a:t>Strategic</a:t>
            </a:r>
            <a:r>
              <a:rPr lang="fr-FR" sz="1200" dirty="0"/>
              <a:t> Design Scenarios</a:t>
            </a:r>
          </a:p>
          <a:p>
            <a:r>
              <a:rPr lang="fr-FR" sz="1200" dirty="0"/>
              <a:t>En collaboration avec :</a:t>
            </a:r>
          </a:p>
          <a:p>
            <a:r>
              <a:rPr lang="fr-FR" sz="1200" dirty="0"/>
              <a:t>ETD, 4D</a:t>
            </a:r>
          </a:p>
          <a:p>
            <a:endParaRPr lang="fr-FR" dirty="0"/>
          </a:p>
        </p:txBody>
      </p:sp>
    </p:spTree>
    <p:extLst>
      <p:ext uri="{BB962C8B-B14F-4D97-AF65-F5344CB8AC3E}">
        <p14:creationId xmlns:p14="http://schemas.microsoft.com/office/powerpoint/2010/main" val="10472677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2032134"/>
            <a:ext cx="7573817" cy="3847207"/>
          </a:xfrm>
          <a:prstGeom prst="rect">
            <a:avLst/>
          </a:prstGeom>
        </p:spPr>
        <p:txBody>
          <a:bodyPr wrap="square">
            <a:spAutoFit/>
          </a:bodyPr>
          <a:lstStyle/>
          <a:p>
            <a:r>
              <a:rPr lang="fr-FR" sz="1400" b="1" dirty="0" smtClean="0">
                <a:solidFill>
                  <a:srgbClr val="FD6B08"/>
                </a:solidFill>
                <a:latin typeface="Arial"/>
                <a:cs typeface="Arial"/>
              </a:rPr>
              <a:t>1. L’OUTIL</a:t>
            </a:r>
            <a:r>
              <a:rPr lang="fr-FR" sz="1400" b="1" dirty="0">
                <a:solidFill>
                  <a:srgbClr val="FD6B08"/>
                </a:solidFill>
                <a:latin typeface="Arial"/>
                <a:cs typeface="Arial"/>
              </a:rPr>
              <a:t> </a:t>
            </a:r>
            <a:r>
              <a:rPr lang="fr-FR" sz="1400" b="1" dirty="0" smtClean="0">
                <a:latin typeface="Arial"/>
                <a:cs typeface="Arial"/>
              </a:rPr>
              <a:t>– Contextualisation des territoires dans l’environnement stratégique</a:t>
            </a:r>
          </a:p>
          <a:p>
            <a:endParaRPr lang="fr-FR" sz="1400" dirty="0">
              <a:latin typeface="Arial"/>
              <a:cs typeface="Arial"/>
            </a:endParaRPr>
          </a:p>
          <a:p>
            <a:r>
              <a:rPr lang="fr-FR" sz="1400" b="1" dirty="0">
                <a:latin typeface="Arial"/>
                <a:cs typeface="Arial"/>
              </a:rPr>
              <a:t>C</a:t>
            </a:r>
            <a:r>
              <a:rPr lang="fr-FR" sz="1400" b="1" dirty="0" smtClean="0">
                <a:latin typeface="Arial"/>
                <a:cs typeface="Arial"/>
              </a:rPr>
              <a:t>ontexte </a:t>
            </a:r>
            <a:r>
              <a:rPr lang="fr-FR" sz="1400" b="1" dirty="0">
                <a:latin typeface="Arial"/>
                <a:cs typeface="Arial"/>
              </a:rPr>
              <a:t>d’utilisation de </a:t>
            </a:r>
            <a:r>
              <a:rPr lang="fr-FR" sz="1400" b="1" dirty="0" smtClean="0">
                <a:latin typeface="Arial"/>
                <a:cs typeface="Arial"/>
              </a:rPr>
              <a:t>l’outil / pour quel(s) usage(s) ?</a:t>
            </a:r>
          </a:p>
          <a:p>
            <a:r>
              <a:rPr lang="fr-FR" sz="1200" dirty="0" smtClean="0">
                <a:latin typeface="Arial"/>
                <a:cs typeface="Arial"/>
              </a:rPr>
              <a:t>- Lors </a:t>
            </a:r>
            <a:r>
              <a:rPr lang="fr-FR" sz="1200" dirty="0">
                <a:latin typeface="Arial"/>
                <a:cs typeface="Arial"/>
              </a:rPr>
              <a:t>du lancement d'un nouveau projet territorial de développement durable ou de la refonte d'un projet </a:t>
            </a:r>
            <a:r>
              <a:rPr lang="fr-FR" sz="1200" dirty="0" smtClean="0">
                <a:latin typeface="Arial"/>
                <a:cs typeface="Arial"/>
              </a:rPr>
              <a:t>existant</a:t>
            </a:r>
            <a:r>
              <a:rPr lang="fr-FR" sz="1200" dirty="0">
                <a:latin typeface="Arial"/>
                <a:cs typeface="Arial"/>
              </a:rPr>
              <a:t> </a:t>
            </a:r>
          </a:p>
          <a:p>
            <a:r>
              <a:rPr lang="fr-FR" sz="1200" dirty="0">
                <a:latin typeface="Arial"/>
                <a:cs typeface="Arial"/>
              </a:rPr>
              <a:t>-</a:t>
            </a:r>
            <a:r>
              <a:rPr lang="fr-FR" sz="1200" dirty="0" smtClean="0">
                <a:latin typeface="Arial"/>
                <a:cs typeface="Arial"/>
              </a:rPr>
              <a:t> Dans </a:t>
            </a:r>
            <a:r>
              <a:rPr lang="fr-FR" sz="1200" dirty="0">
                <a:latin typeface="Arial"/>
                <a:cs typeface="Arial"/>
              </a:rPr>
              <a:t>un contexte de concertation ou de participation </a:t>
            </a:r>
            <a:r>
              <a:rPr lang="fr-FR" sz="1200" dirty="0" smtClean="0">
                <a:latin typeface="Arial"/>
                <a:cs typeface="Arial"/>
              </a:rPr>
              <a:t>citoyenne</a:t>
            </a:r>
          </a:p>
          <a:p>
            <a:r>
              <a:rPr lang="fr-FR" sz="1400" dirty="0" smtClean="0">
                <a:latin typeface="Arial"/>
                <a:cs typeface="Arial"/>
              </a:rPr>
              <a:t> </a:t>
            </a:r>
          </a:p>
          <a:p>
            <a:r>
              <a:rPr lang="fr-FR" sz="1400" b="1" dirty="0" smtClean="0">
                <a:latin typeface="Arial"/>
                <a:cs typeface="Arial"/>
              </a:rPr>
              <a:t>Objectifs de </a:t>
            </a:r>
            <a:r>
              <a:rPr lang="fr-FR" sz="1400" b="1" dirty="0">
                <a:latin typeface="Arial"/>
                <a:cs typeface="Arial"/>
              </a:rPr>
              <a:t>l’outil :</a:t>
            </a:r>
          </a:p>
          <a:p>
            <a:r>
              <a:rPr lang="fr-FR" sz="1200" dirty="0" smtClean="0">
                <a:latin typeface="Arial"/>
                <a:cs typeface="Arial"/>
              </a:rPr>
              <a:t>- Se projeter dans le futur (dépasser le quotidien, le présent)</a:t>
            </a:r>
          </a:p>
          <a:p>
            <a:r>
              <a:rPr lang="fr-FR" sz="1200" dirty="0" smtClean="0">
                <a:latin typeface="Arial"/>
                <a:cs typeface="Arial"/>
              </a:rPr>
              <a:t>- Explorer et hiérarchiser les enjeux du territoire</a:t>
            </a:r>
          </a:p>
          <a:p>
            <a:pPr>
              <a:buFontTx/>
              <a:buChar char="-"/>
            </a:pPr>
            <a:r>
              <a:rPr lang="fr-FR" sz="1200" dirty="0" smtClean="0">
                <a:latin typeface="Arial"/>
                <a:cs typeface="Arial"/>
              </a:rPr>
              <a:t> Ouvrir le champs des questionnements et des possibles, amorcer le débat, la discussion</a:t>
            </a:r>
          </a:p>
          <a:p>
            <a:pPr marL="171450" indent="-171450">
              <a:buFontTx/>
              <a:buChar char="-"/>
            </a:pPr>
            <a:endParaRPr lang="fr-FR" sz="1400" dirty="0">
              <a:latin typeface="Arial"/>
              <a:cs typeface="Arial"/>
            </a:endParaRPr>
          </a:p>
          <a:p>
            <a:r>
              <a:rPr lang="fr-FR" sz="1400" b="1" dirty="0">
                <a:latin typeface="Arial"/>
                <a:cs typeface="Arial"/>
              </a:rPr>
              <a:t>Quand utiliser cet outil ? à quel moment de la vie d’une démarche DD</a:t>
            </a:r>
            <a:r>
              <a:rPr lang="fr-FR" sz="1400" b="1" dirty="0" smtClean="0">
                <a:latin typeface="Arial"/>
                <a:cs typeface="Arial"/>
              </a:rPr>
              <a:t>?</a:t>
            </a:r>
            <a:endParaRPr lang="fr-FR" sz="1400" b="1" dirty="0">
              <a:latin typeface="Arial"/>
              <a:cs typeface="Arial"/>
            </a:endParaRPr>
          </a:p>
          <a:p>
            <a:pPr indent="12700">
              <a:buFontTx/>
              <a:buChar char="-"/>
            </a:pPr>
            <a:r>
              <a:rPr lang="fr-FR" sz="1200" dirty="0" smtClean="0">
                <a:latin typeface="Arial"/>
                <a:cs typeface="Arial"/>
              </a:rPr>
              <a:t> En </a:t>
            </a:r>
            <a:r>
              <a:rPr lang="fr-FR" sz="1200" dirty="0">
                <a:latin typeface="Arial"/>
                <a:cs typeface="Arial"/>
              </a:rPr>
              <a:t>amont </a:t>
            </a:r>
            <a:r>
              <a:rPr lang="fr-FR" sz="1200" dirty="0" smtClean="0">
                <a:latin typeface="Arial"/>
                <a:cs typeface="Arial"/>
              </a:rPr>
              <a:t>d'une phase stratégique ou de conception/élaboration d’un programme d’actions, projets de territoires</a:t>
            </a:r>
          </a:p>
          <a:p>
            <a:pPr indent="12700">
              <a:buFontTx/>
              <a:buChar char="-"/>
            </a:pPr>
            <a:r>
              <a:rPr lang="fr-FR" sz="1200" dirty="0" smtClean="0">
                <a:latin typeface="Arial"/>
                <a:cs typeface="Arial"/>
              </a:rPr>
              <a:t> Lors d’une phase de </a:t>
            </a:r>
            <a:r>
              <a:rPr lang="fr-FR" sz="1200" dirty="0" err="1" smtClean="0">
                <a:latin typeface="Arial"/>
                <a:cs typeface="Arial"/>
              </a:rPr>
              <a:t>co</a:t>
            </a:r>
            <a:r>
              <a:rPr lang="fr-FR" sz="1200" dirty="0" smtClean="0">
                <a:latin typeface="Arial"/>
                <a:cs typeface="Arial"/>
              </a:rPr>
              <a:t>-construction d’un diagnostic</a:t>
            </a:r>
          </a:p>
          <a:p>
            <a:pPr indent="12700"/>
            <a:r>
              <a:rPr lang="fr-FR" sz="1200" dirty="0" smtClean="0">
                <a:latin typeface="Arial"/>
                <a:cs typeface="Arial"/>
              </a:rPr>
              <a:t>- Dans le cadre d’une sensibilisation à la prospective territoriale et les enjeux du développement durable ou d’une démarche de concertation</a:t>
            </a:r>
            <a:endParaRPr lang="fr-FR" sz="1200" dirty="0">
              <a:latin typeface="Arial"/>
              <a:cs typeface="Arial"/>
            </a:endParaRPr>
          </a:p>
          <a:p>
            <a:endParaRPr lang="fr-FR" sz="1400" dirty="0">
              <a:latin typeface="Arial"/>
              <a:cs typeface="Arial"/>
            </a:endParaRPr>
          </a:p>
        </p:txBody>
      </p:sp>
      <p:sp>
        <p:nvSpPr>
          <p:cNvPr id="6" name="Rectangle 5"/>
          <p:cNvSpPr/>
          <p:nvPr/>
        </p:nvSpPr>
        <p:spPr>
          <a:xfrm>
            <a:off x="2551548" y="1151343"/>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Présentation de l’outil</a:t>
            </a:r>
            <a:endParaRPr lang="fr-FR" sz="1600" dirty="0">
              <a:latin typeface="Arial"/>
              <a:cs typeface="Arial"/>
            </a:endParaRPr>
          </a:p>
        </p:txBody>
      </p:sp>
      <p:sp>
        <p:nvSpPr>
          <p:cNvPr id="9" name="Rectangle 8"/>
          <p:cNvSpPr/>
          <p:nvPr/>
        </p:nvSpPr>
        <p:spPr>
          <a:xfrm>
            <a:off x="1" y="840912"/>
            <a:ext cx="4872182" cy="253247"/>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Contextualisation des territoires dans l’environnement stratégique </a:t>
            </a:r>
            <a:endParaRPr lang="fr-FR" sz="1100" dirty="0">
              <a:latin typeface="Arial"/>
              <a:cs typeface="Arial"/>
            </a:endParaRPr>
          </a:p>
        </p:txBody>
      </p:sp>
      <p:pic>
        <p:nvPicPr>
          <p:cNvPr id="10" name="Image 9"/>
          <p:cNvPicPr/>
          <p:nvPr/>
        </p:nvPicPr>
        <p:blipFill>
          <a:blip r:embed="rId2">
            <a:extLst>
              <a:ext uri="{28A0092B-C50C-407E-A947-70E740481C1C}">
                <a14:useLocalDpi xmlns:a14="http://schemas.microsoft.com/office/drawing/2010/main"/>
              </a:ext>
            </a:extLst>
          </a:blip>
          <a:srcRect/>
          <a:stretch>
            <a:fillRect/>
          </a:stretch>
        </p:blipFill>
        <p:spPr bwMode="auto">
          <a:xfrm rot="5400000">
            <a:off x="5449458" y="553059"/>
            <a:ext cx="501015" cy="1371600"/>
          </a:xfrm>
          <a:prstGeom prst="rect">
            <a:avLst/>
          </a:prstGeom>
          <a:noFill/>
          <a:ln>
            <a:noFill/>
          </a:ln>
        </p:spPr>
      </p:pic>
    </p:spTree>
    <p:extLst>
      <p:ext uri="{BB962C8B-B14F-4D97-AF65-F5344CB8AC3E}">
        <p14:creationId xmlns:p14="http://schemas.microsoft.com/office/powerpoint/2010/main" val="17256732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720406"/>
            <a:ext cx="7573817" cy="3816429"/>
          </a:xfrm>
          <a:prstGeom prst="rect">
            <a:avLst/>
          </a:prstGeom>
        </p:spPr>
        <p:txBody>
          <a:bodyPr wrap="square">
            <a:spAutoFit/>
          </a:bodyPr>
          <a:lstStyle/>
          <a:p>
            <a:r>
              <a:rPr lang="fr-FR" sz="1400" b="1" dirty="0" smtClean="0">
                <a:solidFill>
                  <a:srgbClr val="FD6B08"/>
                </a:solidFill>
                <a:latin typeface="Arial"/>
                <a:cs typeface="Arial"/>
              </a:rPr>
              <a:t>2. LES PARTICIPANTS</a:t>
            </a:r>
          </a:p>
          <a:p>
            <a:endParaRPr lang="fr-FR" sz="1400" dirty="0">
              <a:latin typeface="Arial"/>
              <a:cs typeface="Arial"/>
            </a:endParaRPr>
          </a:p>
          <a:p>
            <a:r>
              <a:rPr lang="fr-FR" sz="1400" b="1" dirty="0" smtClean="0">
                <a:latin typeface="Arial"/>
                <a:cs typeface="Arial"/>
              </a:rPr>
              <a:t>Avec quels types de participants ?</a:t>
            </a:r>
          </a:p>
          <a:p>
            <a:pPr marL="171450" indent="-171450">
              <a:buFontTx/>
              <a:buChar char="-"/>
            </a:pPr>
            <a:r>
              <a:rPr lang="fr-FR" sz="1200" dirty="0" smtClean="0">
                <a:latin typeface="Arial"/>
                <a:cs typeface="Arial"/>
              </a:rPr>
              <a:t>Pour tout type de participants </a:t>
            </a:r>
            <a:r>
              <a:rPr lang="fr-FR" sz="1200" dirty="0">
                <a:latin typeface="Arial"/>
                <a:cs typeface="Arial"/>
              </a:rPr>
              <a:t>(citoyens, élus, techniciens, associations, entreprises)</a:t>
            </a:r>
          </a:p>
          <a:p>
            <a:pPr marL="171450" indent="-171450">
              <a:buFontTx/>
              <a:buChar char="-"/>
            </a:pPr>
            <a:endParaRPr lang="fr-FR" sz="1200" dirty="0" smtClean="0">
              <a:latin typeface="Arial"/>
              <a:cs typeface="Arial"/>
            </a:endParaRPr>
          </a:p>
          <a:p>
            <a:r>
              <a:rPr lang="fr-FR" sz="1400" b="1" dirty="0">
                <a:latin typeface="Arial"/>
                <a:cs typeface="Arial"/>
              </a:rPr>
              <a:t>Combien de participants ?</a:t>
            </a:r>
          </a:p>
          <a:p>
            <a:pPr marL="171450" indent="-171450">
              <a:buFontTx/>
              <a:buChar char="-"/>
            </a:pPr>
            <a:r>
              <a:rPr lang="fr-FR" sz="1200" dirty="0" smtClean="0">
                <a:latin typeface="Arial"/>
                <a:cs typeface="Arial"/>
              </a:rPr>
              <a:t>20-50 (maxi) </a:t>
            </a:r>
            <a:r>
              <a:rPr lang="fr-FR" sz="1200" dirty="0">
                <a:latin typeface="Arial"/>
                <a:cs typeface="Arial"/>
              </a:rPr>
              <a:t>répartis en sous-groupes mixte de </a:t>
            </a:r>
            <a:r>
              <a:rPr lang="fr-FR" sz="1200" dirty="0" smtClean="0">
                <a:latin typeface="Arial"/>
                <a:cs typeface="Arial"/>
              </a:rPr>
              <a:t>4-8 </a:t>
            </a:r>
            <a:r>
              <a:rPr lang="fr-FR" sz="1200" dirty="0">
                <a:latin typeface="Arial"/>
                <a:cs typeface="Arial"/>
              </a:rPr>
              <a:t>personnes </a:t>
            </a:r>
            <a:endParaRPr lang="fr-FR" sz="1200" dirty="0" smtClean="0">
              <a:latin typeface="Arial"/>
              <a:cs typeface="Arial"/>
            </a:endParaRPr>
          </a:p>
          <a:p>
            <a:pPr marL="171450" indent="-171450">
              <a:buFontTx/>
              <a:buChar char="-"/>
            </a:pPr>
            <a:endParaRPr lang="fr-FR" sz="1200" dirty="0" smtClean="0">
              <a:latin typeface="Arial"/>
              <a:cs typeface="Arial"/>
            </a:endParaRPr>
          </a:p>
          <a:p>
            <a:r>
              <a:rPr lang="fr-FR" sz="1400" b="1" dirty="0" err="1" smtClean="0">
                <a:latin typeface="Arial"/>
                <a:cs typeface="Arial"/>
              </a:rPr>
              <a:t>Pré-requi</a:t>
            </a:r>
            <a:r>
              <a:rPr lang="fr-FR" sz="1400" b="1" dirty="0" err="1">
                <a:latin typeface="Arial"/>
                <a:cs typeface="Arial"/>
              </a:rPr>
              <a:t>s</a:t>
            </a:r>
            <a:r>
              <a:rPr lang="fr-FR" sz="1400" b="1" dirty="0" smtClean="0">
                <a:latin typeface="Arial"/>
                <a:cs typeface="Arial"/>
              </a:rPr>
              <a:t> ?</a:t>
            </a:r>
          </a:p>
          <a:p>
            <a:pPr marL="171450" indent="-171450">
              <a:buFontTx/>
              <a:buChar char="-"/>
            </a:pPr>
            <a:r>
              <a:rPr lang="fr-FR" sz="1200" dirty="0" smtClean="0">
                <a:latin typeface="Arial"/>
                <a:cs typeface="Arial"/>
              </a:rPr>
              <a:t>Une bonne connaissance du contexte territorial et de ses enjeux/problématiques/spécificités</a:t>
            </a:r>
          </a:p>
          <a:p>
            <a:pPr marL="171450" indent="-171450">
              <a:buFontTx/>
              <a:buChar char="-"/>
            </a:pPr>
            <a:endParaRPr lang="fr-FR" sz="1200" dirty="0">
              <a:latin typeface="Arial"/>
              <a:cs typeface="Arial"/>
            </a:endParaRPr>
          </a:p>
          <a:p>
            <a:r>
              <a:rPr lang="fr-FR" sz="1400" b="1" dirty="0" smtClean="0">
                <a:latin typeface="Arial"/>
                <a:cs typeface="Arial"/>
              </a:rPr>
              <a:t>Information </a:t>
            </a:r>
            <a:r>
              <a:rPr lang="fr-FR" sz="1400" b="1" dirty="0">
                <a:latin typeface="Arial"/>
                <a:cs typeface="Arial"/>
              </a:rPr>
              <a:t>préalable des participants sur le contexte ou la méthode de travail</a:t>
            </a:r>
            <a:r>
              <a:rPr lang="fr-FR" sz="1400" b="1" dirty="0" smtClean="0">
                <a:latin typeface="Arial"/>
                <a:cs typeface="Arial"/>
              </a:rPr>
              <a:t>?</a:t>
            </a:r>
            <a:endParaRPr lang="fr-FR" sz="1400" b="1" dirty="0">
              <a:latin typeface="Arial"/>
              <a:cs typeface="Arial"/>
            </a:endParaRPr>
          </a:p>
          <a:p>
            <a:r>
              <a:rPr lang="fr-FR" sz="1200" dirty="0" smtClean="0">
                <a:latin typeface="Arial"/>
                <a:cs typeface="Arial"/>
              </a:rPr>
              <a:t>- Rappeler le caractère « fictif » des coupures de journaux qui ne sont que des objets stimulant la conversation, le débat (ils ne reflètent pas nécessairement des enjeux pour tous les territoires)</a:t>
            </a:r>
          </a:p>
          <a:p>
            <a:r>
              <a:rPr lang="fr-FR" sz="1200" dirty="0" smtClean="0">
                <a:latin typeface="Arial"/>
                <a:cs typeface="Arial"/>
              </a:rPr>
              <a:t>- Les coupures de journaux n’ont pas une temporalité précise (il y a un flou volontaire quant à la date de ces coupures, elles </a:t>
            </a:r>
            <a:r>
              <a:rPr lang="fr-FR" sz="1200" dirty="0" smtClean="0">
                <a:latin typeface="Arial"/>
                <a:cs typeface="Arial"/>
              </a:rPr>
              <a:t>décrivent l'environnement stratégique et en particulier les variables d'évolution des projets territoriaux de développement durable entre le temps présent et un horizon d'une vingtaine d'années)</a:t>
            </a:r>
            <a:endParaRPr lang="fr-FR" sz="1400" dirty="0">
              <a:latin typeface="Arial"/>
              <a:cs typeface="Arial"/>
            </a:endParaRPr>
          </a:p>
          <a:p>
            <a:r>
              <a:rPr lang="fr-FR" sz="1200" dirty="0" smtClean="0">
                <a:latin typeface="Arial"/>
                <a:cs typeface="Arial"/>
              </a:rPr>
              <a:t> </a:t>
            </a:r>
            <a:endParaRPr lang="fr-FR" sz="1200" dirty="0">
              <a:latin typeface="Arial"/>
              <a:cs typeface="Arial"/>
            </a:endParaRPr>
          </a:p>
          <a:p>
            <a:endParaRPr lang="fr-FR" sz="1400" dirty="0">
              <a:latin typeface="Arial"/>
              <a:cs typeface="Arial"/>
            </a:endParaRPr>
          </a:p>
        </p:txBody>
      </p:sp>
    </p:spTree>
    <p:extLst>
      <p:ext uri="{BB962C8B-B14F-4D97-AF65-F5344CB8AC3E}">
        <p14:creationId xmlns:p14="http://schemas.microsoft.com/office/powerpoint/2010/main" val="226057601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009719"/>
            <a:ext cx="7573817" cy="4832091"/>
          </a:xfrm>
          <a:prstGeom prst="rect">
            <a:avLst/>
          </a:prstGeom>
        </p:spPr>
        <p:txBody>
          <a:bodyPr wrap="square">
            <a:spAutoFit/>
          </a:bodyPr>
          <a:lstStyle/>
          <a:p>
            <a:r>
              <a:rPr lang="fr-FR" sz="1400" b="1" dirty="0" smtClean="0">
                <a:solidFill>
                  <a:srgbClr val="FD6B08"/>
                </a:solidFill>
                <a:latin typeface="Arial"/>
                <a:cs typeface="Arial"/>
              </a:rPr>
              <a:t>3. LES CONDITIONS DE MISE EN OEUVRE</a:t>
            </a:r>
          </a:p>
          <a:p>
            <a:endParaRPr lang="fr-FR" sz="1400" dirty="0" smtClean="0">
              <a:latin typeface="Arial"/>
              <a:cs typeface="Arial"/>
            </a:endParaRPr>
          </a:p>
          <a:p>
            <a:r>
              <a:rPr lang="fr-FR" sz="1400" b="1" dirty="0" smtClean="0">
                <a:latin typeface="Arial"/>
                <a:cs typeface="Arial"/>
              </a:rPr>
              <a:t>Quelle préparation? Avec quel matériel? Suivant quelles étapes ?</a:t>
            </a:r>
          </a:p>
          <a:p>
            <a:r>
              <a:rPr lang="fr-FR" sz="1200" dirty="0" smtClean="0">
                <a:latin typeface="Arial"/>
                <a:cs typeface="Arial"/>
              </a:rPr>
              <a:t>- Choisir parmi la liste de coupures de journaux celles qui sont les plus adaptées au territoire</a:t>
            </a:r>
          </a:p>
          <a:p>
            <a:pPr indent="12700">
              <a:buFontTx/>
              <a:buChar char="-"/>
            </a:pPr>
            <a:r>
              <a:rPr lang="fr-FR" sz="1200" dirty="0" smtClean="0">
                <a:latin typeface="Arial"/>
                <a:cs typeface="Arial"/>
              </a:rPr>
              <a:t> Ne pas hésiter à modifier les titres de journaux existants ou à en ajouter de nouveaux </a:t>
            </a:r>
          </a:p>
          <a:p>
            <a:r>
              <a:rPr lang="fr-FR" sz="1200" dirty="0" smtClean="0">
                <a:latin typeface="Arial"/>
                <a:cs typeface="Arial"/>
              </a:rPr>
              <a:t>- Une salle avec des tables pour sous-groupes de 4-5 personnes</a:t>
            </a:r>
          </a:p>
          <a:p>
            <a:r>
              <a:rPr lang="fr-FR" sz="1200" dirty="0" smtClean="0">
                <a:latin typeface="Arial"/>
                <a:cs typeface="Arial"/>
              </a:rPr>
              <a:t>- Un mur d'affichage</a:t>
            </a:r>
          </a:p>
          <a:p>
            <a:r>
              <a:rPr lang="fr-FR" sz="1200" dirty="0" smtClean="0">
                <a:latin typeface="Arial"/>
                <a:cs typeface="Arial"/>
              </a:rPr>
              <a:t>- Une caméra pour enregistrer les présentations (optionnel)</a:t>
            </a:r>
          </a:p>
          <a:p>
            <a:r>
              <a:rPr lang="fr-FR" sz="1400" dirty="0" smtClean="0">
                <a:latin typeface="Arial"/>
                <a:cs typeface="Arial"/>
              </a:rPr>
              <a:t> </a:t>
            </a:r>
          </a:p>
          <a:p>
            <a:r>
              <a:rPr lang="fr-FR" sz="1400" b="1" dirty="0" smtClean="0">
                <a:latin typeface="Arial"/>
                <a:cs typeface="Arial"/>
              </a:rPr>
              <a:t>Quelle animation?</a:t>
            </a:r>
          </a:p>
          <a:p>
            <a:r>
              <a:rPr lang="fr-FR" sz="1200" dirty="0" smtClean="0">
                <a:latin typeface="Arial"/>
                <a:cs typeface="Arial"/>
              </a:rPr>
              <a:t>- Un animateur pour présenter et lancer l'exercice</a:t>
            </a:r>
          </a:p>
          <a:p>
            <a:r>
              <a:rPr lang="fr-FR" sz="1200" dirty="0" smtClean="0">
                <a:latin typeface="Arial"/>
                <a:cs typeface="Arial"/>
              </a:rPr>
              <a:t>- À chaque table les participants lisent à voix haute les différentes coupures de journaux</a:t>
            </a:r>
          </a:p>
          <a:p>
            <a:r>
              <a:rPr lang="fr-FR" sz="1200" dirty="0" smtClean="0">
                <a:latin typeface="Arial"/>
                <a:cs typeface="Arial"/>
              </a:rPr>
              <a:t>- L'animateur passe de table en table pour écouter les conversations et le cas échéant relancer la dynamique ou engager la discussion avec les </a:t>
            </a:r>
            <a:r>
              <a:rPr lang="fr-FR" sz="1200" dirty="0" smtClean="0">
                <a:latin typeface="Arial"/>
                <a:cs typeface="Arial"/>
              </a:rPr>
              <a:t>participants</a:t>
            </a:r>
          </a:p>
          <a:p>
            <a:r>
              <a:rPr lang="fr-FR" sz="1200" dirty="0" smtClean="0">
                <a:latin typeface="Arial"/>
                <a:cs typeface="Arial"/>
              </a:rPr>
              <a:t>- Laisser </a:t>
            </a:r>
            <a:r>
              <a:rPr lang="fr-FR" sz="1200" dirty="0" smtClean="0">
                <a:latin typeface="Arial"/>
                <a:cs typeface="Arial"/>
              </a:rPr>
              <a:t>environ </a:t>
            </a:r>
            <a:r>
              <a:rPr lang="fr-FR" sz="1200" dirty="0" smtClean="0">
                <a:latin typeface="Arial"/>
                <a:cs typeface="Arial"/>
              </a:rPr>
              <a:t>20</a:t>
            </a:r>
            <a:r>
              <a:rPr lang="fr-FR" sz="1200" dirty="0" smtClean="0">
                <a:latin typeface="Arial"/>
                <a:cs typeface="Arial"/>
              </a:rPr>
              <a:t>-30 </a:t>
            </a:r>
            <a:r>
              <a:rPr lang="fr-FR" sz="1200" dirty="0" smtClean="0">
                <a:latin typeface="Arial"/>
                <a:cs typeface="Arial"/>
              </a:rPr>
              <a:t>minutes de discussion en petits groupes et </a:t>
            </a:r>
            <a:r>
              <a:rPr lang="fr-FR" sz="1200" dirty="0" smtClean="0">
                <a:latin typeface="Arial"/>
                <a:cs typeface="Arial"/>
              </a:rPr>
              <a:t>20</a:t>
            </a:r>
            <a:r>
              <a:rPr lang="fr-FR" sz="1200" dirty="0" smtClean="0">
                <a:latin typeface="Arial"/>
                <a:cs typeface="Arial"/>
              </a:rPr>
              <a:t>-</a:t>
            </a:r>
            <a:r>
              <a:rPr lang="fr-FR" sz="1200" dirty="0">
                <a:latin typeface="Arial"/>
                <a:cs typeface="Arial"/>
              </a:rPr>
              <a:t>3</a:t>
            </a:r>
            <a:r>
              <a:rPr lang="fr-FR" sz="1200" dirty="0" smtClean="0">
                <a:latin typeface="Arial"/>
                <a:cs typeface="Arial"/>
              </a:rPr>
              <a:t>0 </a:t>
            </a:r>
            <a:r>
              <a:rPr lang="fr-FR" sz="1200" dirty="0" smtClean="0">
                <a:latin typeface="Arial"/>
                <a:cs typeface="Arial"/>
              </a:rPr>
              <a:t>minutes de partage collectif</a:t>
            </a:r>
          </a:p>
          <a:p>
            <a:r>
              <a:rPr lang="fr-FR" sz="1400" dirty="0" smtClean="0">
                <a:latin typeface="Arial"/>
                <a:cs typeface="Arial"/>
              </a:rPr>
              <a:t> </a:t>
            </a:r>
          </a:p>
          <a:p>
            <a:r>
              <a:rPr lang="fr-FR" sz="1400" b="1" dirty="0" smtClean="0">
                <a:latin typeface="Arial"/>
                <a:cs typeface="Arial"/>
              </a:rPr>
              <a:t>Durée :</a:t>
            </a:r>
          </a:p>
          <a:p>
            <a:r>
              <a:rPr lang="fr-FR" sz="1200" dirty="0" smtClean="0">
                <a:latin typeface="Arial"/>
                <a:cs typeface="Arial"/>
              </a:rPr>
              <a:t>De </a:t>
            </a:r>
            <a:r>
              <a:rPr lang="fr-FR" sz="1200" dirty="0">
                <a:latin typeface="Arial"/>
                <a:cs typeface="Arial"/>
              </a:rPr>
              <a:t>45 à </a:t>
            </a:r>
            <a:r>
              <a:rPr lang="fr-FR" sz="1200" dirty="0" smtClean="0">
                <a:latin typeface="Arial"/>
                <a:cs typeface="Arial"/>
              </a:rPr>
              <a:t>80 </a:t>
            </a:r>
            <a:r>
              <a:rPr lang="fr-FR" sz="1200" dirty="0">
                <a:latin typeface="Arial"/>
                <a:cs typeface="Arial"/>
              </a:rPr>
              <a:t>minutes</a:t>
            </a:r>
          </a:p>
          <a:p>
            <a:r>
              <a:rPr lang="fr-FR" sz="1400" dirty="0">
                <a:latin typeface="Arial"/>
                <a:cs typeface="Arial"/>
              </a:rPr>
              <a:t> </a:t>
            </a:r>
            <a:endParaRPr lang="fr-FR" sz="1400" b="1" dirty="0">
              <a:latin typeface="Arial"/>
              <a:cs typeface="Arial"/>
            </a:endParaRPr>
          </a:p>
          <a:p>
            <a:r>
              <a:rPr lang="fr-FR" sz="1400" b="1" dirty="0" smtClean="0">
                <a:latin typeface="Arial"/>
                <a:cs typeface="Arial"/>
              </a:rPr>
              <a:t>Avantages détectés / points de vigilance :</a:t>
            </a:r>
            <a:endParaRPr lang="fr-FR" sz="1400" b="1" dirty="0">
              <a:latin typeface="Arial"/>
              <a:cs typeface="Arial"/>
            </a:endParaRPr>
          </a:p>
          <a:p>
            <a:pPr marL="171450" indent="-171450">
              <a:buFontTx/>
              <a:buChar char="-"/>
            </a:pPr>
            <a:r>
              <a:rPr lang="fr-FR" sz="1200" dirty="0" smtClean="0">
                <a:latin typeface="Arial"/>
                <a:cs typeface="Arial"/>
              </a:rPr>
              <a:t>Exercice participatif et original qui enclenche des débats/discussions</a:t>
            </a:r>
          </a:p>
          <a:p>
            <a:pPr marL="171450" indent="-171450">
              <a:buFontTx/>
              <a:buChar char="-"/>
            </a:pPr>
            <a:r>
              <a:rPr lang="fr-FR" sz="1200" dirty="0" smtClean="0">
                <a:latin typeface="Arial"/>
                <a:cs typeface="Arial"/>
              </a:rPr>
              <a:t>Permet de sélectionner/choisir collectivement quels sont les enjeux du territoire</a:t>
            </a:r>
            <a:endParaRPr lang="fr-FR" sz="1200" dirty="0">
              <a:latin typeface="Arial"/>
              <a:cs typeface="Arial"/>
            </a:endParaRPr>
          </a:p>
          <a:p>
            <a:r>
              <a:rPr lang="fr-FR" sz="1200" dirty="0" smtClean="0">
                <a:latin typeface="Arial"/>
                <a:cs typeface="Arial"/>
              </a:rPr>
              <a:t>- Synthétiser </a:t>
            </a:r>
            <a:r>
              <a:rPr lang="fr-FR" sz="1200" dirty="0">
                <a:latin typeface="Arial"/>
                <a:cs typeface="Arial"/>
              </a:rPr>
              <a:t>la production issue de chaque </a:t>
            </a:r>
            <a:r>
              <a:rPr lang="fr-FR" sz="1200" dirty="0" smtClean="0">
                <a:latin typeface="Arial"/>
                <a:cs typeface="Arial"/>
              </a:rPr>
              <a:t>sélection vers le travail prospectif </a:t>
            </a:r>
            <a:endParaRPr lang="fr-FR" sz="1200" dirty="0">
              <a:latin typeface="Arial"/>
              <a:cs typeface="Arial"/>
            </a:endParaRPr>
          </a:p>
          <a:p>
            <a:endParaRPr lang="fr-FR" sz="1400" dirty="0">
              <a:latin typeface="Arial"/>
              <a:cs typeface="Arial"/>
            </a:endParaRPr>
          </a:p>
        </p:txBody>
      </p:sp>
    </p:spTree>
    <p:extLst>
      <p:ext uri="{BB962C8B-B14F-4D97-AF65-F5344CB8AC3E}">
        <p14:creationId xmlns:p14="http://schemas.microsoft.com/office/powerpoint/2010/main" val="951907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817901"/>
            <a:ext cx="7550726" cy="3724096"/>
          </a:xfrm>
          <a:prstGeom prst="rect">
            <a:avLst/>
          </a:prstGeom>
        </p:spPr>
        <p:txBody>
          <a:bodyPr wrap="square">
            <a:spAutoFit/>
          </a:bodyPr>
          <a:lstStyle/>
          <a:p>
            <a:r>
              <a:rPr lang="fr-FR" sz="1400" b="1" dirty="0" smtClean="0">
                <a:solidFill>
                  <a:srgbClr val="FD6B08"/>
                </a:solidFill>
                <a:latin typeface="Arial"/>
                <a:cs typeface="Arial"/>
              </a:rPr>
              <a:t>4. LE DÉTAIL ÉTAPE PAR ÉTAPE</a:t>
            </a:r>
          </a:p>
          <a:p>
            <a:endParaRPr lang="fr-FR" sz="1400" dirty="0" smtClean="0">
              <a:latin typeface="Arial"/>
              <a:cs typeface="Arial"/>
            </a:endParaRPr>
          </a:p>
          <a:p>
            <a:r>
              <a:rPr lang="fr-FR" sz="1400" b="1" dirty="0" smtClean="0">
                <a:latin typeface="Arial"/>
                <a:cs typeface="Arial"/>
              </a:rPr>
              <a:t>Préparation</a:t>
            </a:r>
            <a:r>
              <a:rPr lang="fr-FR" sz="1400" b="1" dirty="0">
                <a:latin typeface="Arial"/>
                <a:cs typeface="Arial"/>
              </a:rPr>
              <a:t>, matériel, </a:t>
            </a:r>
            <a:r>
              <a:rPr lang="fr-FR" sz="1400" b="1" dirty="0" smtClean="0">
                <a:latin typeface="Arial"/>
                <a:cs typeface="Arial"/>
              </a:rPr>
              <a:t>étapes</a:t>
            </a:r>
          </a:p>
          <a:p>
            <a:endParaRPr lang="fr-FR" sz="1400" b="1" dirty="0">
              <a:latin typeface="Arial"/>
              <a:cs typeface="Arial"/>
            </a:endParaRPr>
          </a:p>
          <a:p>
            <a:r>
              <a:rPr lang="fr-FR" sz="1200" b="1" dirty="0" smtClean="0">
                <a:latin typeface="Arial"/>
                <a:cs typeface="Arial"/>
              </a:rPr>
              <a:t>Étapes préparatoires :</a:t>
            </a:r>
            <a:endParaRPr lang="fr-FR" sz="1200" b="1" dirty="0">
              <a:latin typeface="Arial"/>
              <a:cs typeface="Arial"/>
            </a:endParaRPr>
          </a:p>
          <a:p>
            <a:r>
              <a:rPr lang="fr-FR" sz="1200" dirty="0" smtClean="0">
                <a:latin typeface="Arial"/>
                <a:cs typeface="Arial"/>
              </a:rPr>
              <a:t>1. Choix</a:t>
            </a:r>
            <a:r>
              <a:rPr lang="fr-FR" sz="1200" dirty="0">
                <a:latin typeface="Arial"/>
                <a:cs typeface="Arial"/>
              </a:rPr>
              <a:t>, adaptation, complément des </a:t>
            </a:r>
            <a:r>
              <a:rPr lang="fr-FR" sz="1200" dirty="0" smtClean="0">
                <a:latin typeface="Arial"/>
                <a:cs typeface="Arial"/>
              </a:rPr>
              <a:t>coupures de journaux</a:t>
            </a:r>
            <a:endParaRPr lang="fr-FR" sz="1200" dirty="0">
              <a:latin typeface="Arial"/>
              <a:cs typeface="Arial"/>
            </a:endParaRPr>
          </a:p>
          <a:p>
            <a:r>
              <a:rPr lang="fr-FR" sz="1200" dirty="0" smtClean="0">
                <a:latin typeface="Arial"/>
                <a:cs typeface="Arial"/>
              </a:rPr>
              <a:t>2. Impression des coupures de journaux A5 verticales (A4 à couper en deux) + impression des fiches de sélection</a:t>
            </a:r>
            <a:r>
              <a:rPr lang="fr-FR" sz="1200" dirty="0">
                <a:latin typeface="Arial"/>
                <a:cs typeface="Arial"/>
              </a:rPr>
              <a:t> </a:t>
            </a:r>
            <a:r>
              <a:rPr lang="fr-FR" sz="1200" dirty="0" smtClean="0">
                <a:latin typeface="Arial"/>
                <a:cs typeface="Arial"/>
              </a:rPr>
              <a:t>et commentaires (A4 horizontal)</a:t>
            </a:r>
          </a:p>
          <a:p>
            <a:endParaRPr lang="fr-FR" sz="1200" dirty="0">
              <a:latin typeface="Arial"/>
              <a:cs typeface="Arial"/>
            </a:endParaRPr>
          </a:p>
          <a:p>
            <a:r>
              <a:rPr lang="fr-FR" sz="1200" b="1" dirty="0" smtClean="0">
                <a:latin typeface="Arial"/>
                <a:cs typeface="Arial"/>
              </a:rPr>
              <a:t>Déroulé de l’atelier en 3 grandes étapes</a:t>
            </a:r>
            <a:endParaRPr lang="fr-FR" sz="1200" b="1" dirty="0">
              <a:latin typeface="Arial"/>
              <a:cs typeface="Arial"/>
            </a:endParaRPr>
          </a:p>
          <a:p>
            <a:pPr marL="228600" indent="-228600">
              <a:buAutoNum type="arabicPeriod"/>
            </a:pPr>
            <a:r>
              <a:rPr lang="fr-FR" sz="1200" dirty="0" smtClean="0">
                <a:latin typeface="Arial"/>
                <a:cs typeface="Arial"/>
              </a:rPr>
              <a:t>Chaque </a:t>
            </a:r>
            <a:r>
              <a:rPr lang="fr-FR" sz="1200" dirty="0">
                <a:latin typeface="Arial"/>
                <a:cs typeface="Arial"/>
              </a:rPr>
              <a:t>table reçoit </a:t>
            </a:r>
            <a:r>
              <a:rPr lang="fr-FR" sz="1200" dirty="0" smtClean="0">
                <a:latin typeface="Arial"/>
                <a:cs typeface="Arial"/>
              </a:rPr>
              <a:t>différentes coupures de journaux </a:t>
            </a:r>
            <a:r>
              <a:rPr lang="fr-FR" sz="1200" dirty="0">
                <a:latin typeface="Arial"/>
                <a:cs typeface="Arial"/>
              </a:rPr>
              <a:t>et </a:t>
            </a:r>
            <a:r>
              <a:rPr lang="fr-FR" sz="1200" dirty="0" smtClean="0">
                <a:latin typeface="Arial"/>
                <a:cs typeface="Arial"/>
              </a:rPr>
              <a:t>les </a:t>
            </a:r>
            <a:r>
              <a:rPr lang="fr-FR" sz="1200" dirty="0" smtClean="0">
                <a:latin typeface="Arial"/>
                <a:cs typeface="Arial"/>
              </a:rPr>
              <a:t>partage </a:t>
            </a:r>
            <a:r>
              <a:rPr lang="fr-FR" sz="1200" dirty="0" smtClean="0">
                <a:latin typeface="Arial"/>
                <a:cs typeface="Arial"/>
              </a:rPr>
              <a:t>à </a:t>
            </a:r>
            <a:r>
              <a:rPr lang="fr-FR" sz="1200" dirty="0">
                <a:latin typeface="Arial"/>
                <a:cs typeface="Arial"/>
              </a:rPr>
              <a:t>voix </a:t>
            </a:r>
            <a:r>
              <a:rPr lang="fr-FR" sz="1200" dirty="0" smtClean="0">
                <a:latin typeface="Arial"/>
                <a:cs typeface="Arial"/>
              </a:rPr>
              <a:t>haute au sein de son groupe </a:t>
            </a:r>
            <a:r>
              <a:rPr lang="fr-FR" sz="1200" dirty="0">
                <a:latin typeface="Arial"/>
                <a:cs typeface="Arial"/>
              </a:rPr>
              <a:t>(8-10 min. max</a:t>
            </a:r>
            <a:r>
              <a:rPr lang="fr-FR" sz="1200" dirty="0" smtClean="0">
                <a:latin typeface="Arial"/>
                <a:cs typeface="Arial"/>
              </a:rPr>
              <a:t>)</a:t>
            </a:r>
          </a:p>
          <a:p>
            <a:r>
              <a:rPr lang="fr-FR" sz="1200" dirty="0" smtClean="0">
                <a:latin typeface="Arial"/>
                <a:cs typeface="Arial"/>
              </a:rPr>
              <a:t>2. Laisser </a:t>
            </a:r>
            <a:r>
              <a:rPr lang="fr-FR" sz="1200" dirty="0" smtClean="0">
                <a:latin typeface="Arial"/>
                <a:cs typeface="Arial"/>
              </a:rPr>
              <a:t>20-</a:t>
            </a:r>
            <a:r>
              <a:rPr lang="fr-FR" sz="1200" dirty="0" smtClean="0">
                <a:latin typeface="Arial"/>
                <a:cs typeface="Arial"/>
              </a:rPr>
              <a:t>30 </a:t>
            </a:r>
            <a:r>
              <a:rPr lang="fr-FR" sz="1200" dirty="0">
                <a:latin typeface="Arial"/>
                <a:cs typeface="Arial"/>
              </a:rPr>
              <a:t>minutes de travail en sous-</a:t>
            </a:r>
            <a:r>
              <a:rPr lang="fr-FR" sz="1200" dirty="0" smtClean="0">
                <a:latin typeface="Arial"/>
                <a:cs typeface="Arial"/>
              </a:rPr>
              <a:t>groupes pour discuter, sélectionner les coupures les plus pertinentes et remplir la fiche de sélection et commentaires</a:t>
            </a:r>
          </a:p>
          <a:p>
            <a:r>
              <a:rPr lang="fr-FR" sz="1200" dirty="0" smtClean="0">
                <a:latin typeface="Arial"/>
                <a:cs typeface="Arial"/>
              </a:rPr>
              <a:t>3. Partage </a:t>
            </a:r>
            <a:r>
              <a:rPr lang="fr-FR" sz="1200" dirty="0">
                <a:latin typeface="Arial"/>
                <a:cs typeface="Arial"/>
              </a:rPr>
              <a:t>des </a:t>
            </a:r>
            <a:r>
              <a:rPr lang="fr-FR" sz="1200" dirty="0" smtClean="0">
                <a:latin typeface="Arial"/>
                <a:cs typeface="Arial"/>
              </a:rPr>
              <a:t>sélections et commentaires en </a:t>
            </a:r>
            <a:r>
              <a:rPr lang="fr-FR" sz="1200" dirty="0" smtClean="0">
                <a:latin typeface="Arial"/>
                <a:cs typeface="Arial"/>
              </a:rPr>
              <a:t>plénière en prenant quelques coupures </a:t>
            </a:r>
            <a:r>
              <a:rPr lang="fr-FR" sz="1200" dirty="0" smtClean="0">
                <a:latin typeface="Arial"/>
                <a:cs typeface="Arial"/>
              </a:rPr>
              <a:t>de </a:t>
            </a:r>
            <a:r>
              <a:rPr lang="fr-FR" sz="1200" dirty="0" smtClean="0">
                <a:latin typeface="Arial"/>
                <a:cs typeface="Arial"/>
              </a:rPr>
              <a:t>journaux soit les plus citées, soit celles qui semblent plus importantes pour le territoire, pour les acteurs présents et demander à leurs promoteurs de les commenter librement en 1-2 min. chacune.</a:t>
            </a:r>
            <a:endParaRPr lang="fr-FR" sz="1200" dirty="0" smtClean="0">
              <a:latin typeface="Arial"/>
              <a:cs typeface="Arial"/>
            </a:endParaRPr>
          </a:p>
          <a:p>
            <a:r>
              <a:rPr lang="fr-FR" sz="1200" i="1" dirty="0" smtClean="0">
                <a:latin typeface="Arial"/>
                <a:cs typeface="Arial"/>
              </a:rPr>
              <a:t>– Optionnel : Enregistrement vidéo du partage en plénière de chaque coupure sélectionnée et des commentaires qui y sont liés</a:t>
            </a:r>
            <a:endParaRPr lang="fr-FR" sz="1200" i="1" dirty="0">
              <a:latin typeface="Arial"/>
              <a:cs typeface="Arial"/>
            </a:endParaRPr>
          </a:p>
        </p:txBody>
      </p:sp>
    </p:spTree>
    <p:extLst>
      <p:ext uri="{BB962C8B-B14F-4D97-AF65-F5344CB8AC3E}">
        <p14:creationId xmlns:p14="http://schemas.microsoft.com/office/powerpoint/2010/main" val="147522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a:ext>
            </a:extLst>
          </a:blip>
          <a:srcRect/>
          <a:stretch>
            <a:fillRect/>
          </a:stretch>
        </p:blipFill>
        <p:spPr bwMode="auto">
          <a:xfrm rot="5400000">
            <a:off x="5449458" y="553059"/>
            <a:ext cx="501015" cy="1371600"/>
          </a:xfrm>
          <a:prstGeom prst="rect">
            <a:avLst/>
          </a:prstGeom>
          <a:noFill/>
          <a:ln>
            <a:noFill/>
          </a:ln>
        </p:spPr>
      </p:pic>
      <p:sp>
        <p:nvSpPr>
          <p:cNvPr id="4" name="Rectangle 3"/>
          <p:cNvSpPr/>
          <p:nvPr/>
        </p:nvSpPr>
        <p:spPr>
          <a:xfrm>
            <a:off x="2921001" y="2494150"/>
            <a:ext cx="5403272" cy="584776"/>
          </a:xfrm>
          <a:prstGeom prst="rect">
            <a:avLst/>
          </a:prstGeom>
        </p:spPr>
        <p:txBody>
          <a:bodyPr wrap="square">
            <a:spAutoFit/>
          </a:bodyPr>
          <a:lstStyle/>
          <a:p>
            <a:r>
              <a:rPr lang="fr-FR" sz="1600" dirty="0" smtClean="0">
                <a:latin typeface="Arial"/>
                <a:cs typeface="Arial"/>
              </a:rPr>
              <a:t>x28 coupures de journaux génériques en format A5 vertical (non spécifique à un territoire)</a:t>
            </a:r>
            <a:endParaRPr lang="fr-FR" sz="1600" dirty="0">
              <a:latin typeface="Arial"/>
              <a:cs typeface="Arial"/>
            </a:endParaRPr>
          </a:p>
        </p:txBody>
      </p:sp>
      <p:pic>
        <p:nvPicPr>
          <p:cNvPr id="5" name="Image 4" descr="Capture d’écran 2013-11-19 à 16.57.49.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694" y="2371437"/>
            <a:ext cx="902823" cy="1307213"/>
          </a:xfrm>
          <a:prstGeom prst="rect">
            <a:avLst/>
          </a:prstGeom>
          <a:solidFill>
            <a:srgbClr val="FFFFFF">
              <a:shade val="85000"/>
            </a:srgbClr>
          </a:solidFill>
          <a:ln w="9525" cap="sq" cmpd="sng">
            <a:solidFill>
              <a:schemeClr val="tx1"/>
            </a:solidFill>
            <a:miter lim="800000"/>
          </a:ln>
          <a:effectLst/>
          <a:scene3d>
            <a:camera prst="orthographicFront"/>
            <a:lightRig rig="twoPt" dir="t">
              <a:rot lat="0" lon="0" rev="7200000"/>
            </a:lightRig>
          </a:scene3d>
          <a:sp3d>
            <a:contourClr>
              <a:srgbClr val="FFFFFF"/>
            </a:contourClr>
          </a:sp3d>
        </p:spPr>
      </p:pic>
      <p:pic>
        <p:nvPicPr>
          <p:cNvPr id="6" name="Image 5" descr="Capture d’écran 2013-11-19 à 16.57.39.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630607">
            <a:off x="835373" y="2763395"/>
            <a:ext cx="892567" cy="1268099"/>
          </a:xfrm>
          <a:prstGeom prst="rect">
            <a:avLst/>
          </a:prstGeom>
          <a:solidFill>
            <a:srgbClr val="FFFFFF">
              <a:shade val="85000"/>
            </a:srgbClr>
          </a:solidFill>
          <a:ln w="9525" cap="sq" cmpd="sng">
            <a:solidFill>
              <a:schemeClr val="tx1"/>
            </a:solidFill>
            <a:miter lim="800000"/>
          </a:ln>
          <a:effectLst/>
          <a:scene3d>
            <a:camera prst="orthographicFront"/>
            <a:lightRig rig="twoPt" dir="t">
              <a:rot lat="0" lon="0" rev="7200000"/>
            </a:lightRig>
          </a:scene3d>
          <a:sp3d>
            <a:contourClr>
              <a:srgbClr val="FFFFFF"/>
            </a:contourClr>
          </a:sp3d>
        </p:spPr>
      </p:pic>
      <p:pic>
        <p:nvPicPr>
          <p:cNvPr id="7" name="Image 6" descr="Capture d’écran 2013-11-19 à 16.57.31.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04468" y="2182364"/>
            <a:ext cx="918098" cy="1312108"/>
          </a:xfrm>
          <a:prstGeom prst="rect">
            <a:avLst/>
          </a:prstGeom>
          <a:solidFill>
            <a:srgbClr val="FFFFFF">
              <a:shade val="85000"/>
            </a:srgbClr>
          </a:solidFill>
          <a:ln w="9525" cap="sq" cmpd="sng">
            <a:solidFill>
              <a:schemeClr val="tx1"/>
            </a:solidFill>
            <a:miter lim="800000"/>
          </a:ln>
          <a:effectLst/>
          <a:scene3d>
            <a:camera prst="orthographicFront"/>
            <a:lightRig rig="twoPt" dir="t">
              <a:rot lat="0" lon="0" rev="7200000"/>
            </a:lightRig>
          </a:scene3d>
          <a:sp3d>
            <a:contourClr>
              <a:srgbClr val="FFFFFF"/>
            </a:contourClr>
          </a:sp3d>
        </p:spPr>
      </p:pic>
      <p:pic>
        <p:nvPicPr>
          <p:cNvPr id="8" name="Image 7" descr="Capture d’écran 2013-11-19 à 16.57.22.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81657" y="3025044"/>
            <a:ext cx="868405" cy="1215767"/>
          </a:xfrm>
          <a:prstGeom prst="rect">
            <a:avLst/>
          </a:prstGeom>
          <a:solidFill>
            <a:srgbClr val="FFFFFF">
              <a:shade val="85000"/>
            </a:srgbClr>
          </a:solidFill>
          <a:ln w="9525" cap="sq" cmpd="sng">
            <a:solidFill>
              <a:schemeClr val="tx1"/>
            </a:solidFill>
            <a:miter lim="800000"/>
          </a:ln>
          <a:effectLst/>
          <a:scene3d>
            <a:camera prst="orthographicFront"/>
            <a:lightRig rig="twoPt" dir="t">
              <a:rot lat="0" lon="0" rev="7200000"/>
            </a:lightRig>
          </a:scene3d>
          <a:sp3d>
            <a:contourClr>
              <a:srgbClr val="FFFFFF"/>
            </a:contourClr>
          </a:sp3d>
        </p:spPr>
      </p:pic>
      <p:pic>
        <p:nvPicPr>
          <p:cNvPr id="9" name="Image 8" descr="Capture d’écran 2013-11-19 à 16.57.14.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0875285">
            <a:off x="1739832" y="2567084"/>
            <a:ext cx="820458" cy="1166091"/>
          </a:xfrm>
          <a:prstGeom prst="rect">
            <a:avLst/>
          </a:prstGeom>
          <a:solidFill>
            <a:srgbClr val="FFFFFF">
              <a:shade val="85000"/>
            </a:srgbClr>
          </a:solidFill>
          <a:ln w="9525" cap="sq" cmpd="sng">
            <a:solidFill>
              <a:schemeClr val="tx1"/>
            </a:solidFill>
            <a:miter lim="800000"/>
          </a:ln>
          <a:effectLst/>
          <a:scene3d>
            <a:camera prst="orthographicFront"/>
            <a:lightRig rig="twoPt" dir="t">
              <a:rot lat="0" lon="0" rev="7200000"/>
            </a:lightRig>
          </a:scene3d>
          <a:sp3d>
            <a:contourClr>
              <a:srgbClr val="FFFFFF"/>
            </a:contourClr>
          </a:sp3d>
        </p:spPr>
      </p:pic>
      <p:pic>
        <p:nvPicPr>
          <p:cNvPr id="10" name="Image 9" descr="Capture d’écran 2013-11-19 à 17.02.50.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rot="21292745">
            <a:off x="843319" y="4527691"/>
            <a:ext cx="1686880" cy="1190937"/>
          </a:xfrm>
          <a:prstGeom prst="rect">
            <a:avLst/>
          </a:prstGeom>
          <a:solidFill>
            <a:srgbClr val="FFFFFF">
              <a:shade val="85000"/>
            </a:srgbClr>
          </a:solidFill>
          <a:ln w="9525" cap="sq" cmpd="sng">
            <a:solidFill>
              <a:srgbClr val="000000"/>
            </a:solidFill>
            <a:miter lim="800000"/>
          </a:ln>
          <a:effectLst/>
          <a:scene3d>
            <a:camera prst="orthographicFront"/>
            <a:lightRig rig="twoPt" dir="t">
              <a:rot lat="0" lon="0" rev="7200000"/>
            </a:lightRig>
          </a:scene3d>
          <a:sp3d>
            <a:contourClr>
              <a:srgbClr val="FFFFFF"/>
            </a:contourClr>
          </a:sp3d>
        </p:spPr>
      </p:pic>
      <p:sp>
        <p:nvSpPr>
          <p:cNvPr id="11" name="Rectangle 10"/>
          <p:cNvSpPr/>
          <p:nvPr/>
        </p:nvSpPr>
        <p:spPr>
          <a:xfrm>
            <a:off x="2921001" y="4791498"/>
            <a:ext cx="5556787" cy="338554"/>
          </a:xfrm>
          <a:prstGeom prst="rect">
            <a:avLst/>
          </a:prstGeom>
        </p:spPr>
        <p:txBody>
          <a:bodyPr wrap="square">
            <a:spAutoFit/>
          </a:bodyPr>
          <a:lstStyle/>
          <a:p>
            <a:r>
              <a:rPr lang="fr-FR" sz="1600" dirty="0" smtClean="0">
                <a:latin typeface="Arial"/>
                <a:cs typeface="Arial"/>
              </a:rPr>
              <a:t>x fiches de sélection et commentaires A4 horizontales</a:t>
            </a:r>
            <a:endParaRPr lang="fr-FR" sz="1600" dirty="0">
              <a:latin typeface="Arial"/>
              <a:cs typeface="Arial"/>
            </a:endParaRPr>
          </a:p>
        </p:txBody>
      </p:sp>
      <p:sp>
        <p:nvSpPr>
          <p:cNvPr id="13" name="Rectangle 12"/>
          <p:cNvSpPr/>
          <p:nvPr/>
        </p:nvSpPr>
        <p:spPr>
          <a:xfrm>
            <a:off x="2551548" y="1151343"/>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Matériel à disposition</a:t>
            </a:r>
            <a:endParaRPr lang="fr-FR" sz="1600" dirty="0">
              <a:latin typeface="Arial"/>
              <a:cs typeface="Arial"/>
            </a:endParaRPr>
          </a:p>
        </p:txBody>
      </p:sp>
      <p:sp>
        <p:nvSpPr>
          <p:cNvPr id="14" name="Rectangle 13"/>
          <p:cNvSpPr/>
          <p:nvPr/>
        </p:nvSpPr>
        <p:spPr>
          <a:xfrm>
            <a:off x="1" y="840912"/>
            <a:ext cx="4872182" cy="253247"/>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Contextualisation des territoires dans l’environnement stratégique </a:t>
            </a:r>
            <a:endParaRPr lang="fr-FR" sz="1100" dirty="0">
              <a:latin typeface="Arial"/>
              <a:cs typeface="Arial"/>
            </a:endParaRPr>
          </a:p>
        </p:txBody>
      </p:sp>
      <p:sp>
        <p:nvSpPr>
          <p:cNvPr id="15" name="Rectangle 14"/>
          <p:cNvSpPr/>
          <p:nvPr/>
        </p:nvSpPr>
        <p:spPr>
          <a:xfrm>
            <a:off x="2921001" y="3109762"/>
            <a:ext cx="5657278" cy="646331"/>
          </a:xfrm>
          <a:prstGeom prst="rect">
            <a:avLst/>
          </a:prstGeom>
        </p:spPr>
        <p:txBody>
          <a:bodyPr wrap="square">
            <a:spAutoFit/>
          </a:bodyPr>
          <a:lstStyle/>
          <a:p>
            <a:r>
              <a:rPr lang="fr-FR" sz="1200" b="1" i="1" dirty="0" smtClean="0">
                <a:latin typeface="Arial"/>
                <a:cs typeface="Arial"/>
              </a:rPr>
              <a:t>Variantes</a:t>
            </a:r>
          </a:p>
          <a:p>
            <a:r>
              <a:rPr lang="fr-FR" sz="1200" dirty="0" smtClean="0">
                <a:latin typeface="Arial"/>
                <a:cs typeface="Arial"/>
              </a:rPr>
              <a:t>De nouvelles coupures de journaux peuvent être créées pour correspondre à des enjeux spécifiques du territoire (voir modèle en dernière page du .</a:t>
            </a:r>
            <a:r>
              <a:rPr lang="fr-FR" sz="1200" dirty="0" err="1" smtClean="0">
                <a:latin typeface="Arial"/>
                <a:cs typeface="Arial"/>
              </a:rPr>
              <a:t>ppt</a:t>
            </a:r>
            <a:r>
              <a:rPr lang="fr-FR" sz="1200" dirty="0" smtClean="0">
                <a:latin typeface="Arial"/>
                <a:cs typeface="Arial"/>
              </a:rPr>
              <a:t>)</a:t>
            </a:r>
          </a:p>
        </p:txBody>
      </p:sp>
    </p:spTree>
    <p:extLst>
      <p:ext uri="{BB962C8B-B14F-4D97-AF65-F5344CB8AC3E}">
        <p14:creationId xmlns:p14="http://schemas.microsoft.com/office/powerpoint/2010/main" val="255994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6B08"/>
        </a:solidFill>
        <a:effectLst/>
      </p:bgPr>
    </p:bg>
    <p:spTree>
      <p:nvGrpSpPr>
        <p:cNvPr id="1" name=""/>
        <p:cNvGrpSpPr/>
        <p:nvPr/>
      </p:nvGrpSpPr>
      <p:grpSpPr>
        <a:xfrm>
          <a:off x="0" y="0"/>
          <a:ext cx="0" cy="0"/>
          <a:chOff x="0" y="0"/>
          <a:chExt cx="0" cy="0"/>
        </a:xfrm>
      </p:grpSpPr>
      <p:sp>
        <p:nvSpPr>
          <p:cNvPr id="2" name="Rectangle 1"/>
          <p:cNvSpPr/>
          <p:nvPr/>
        </p:nvSpPr>
        <p:spPr>
          <a:xfrm>
            <a:off x="2077169" y="2329042"/>
            <a:ext cx="7276031" cy="2308324"/>
          </a:xfrm>
          <a:prstGeom prst="rect">
            <a:avLst/>
          </a:prstGeom>
        </p:spPr>
        <p:txBody>
          <a:bodyPr wrap="square">
            <a:spAutoFit/>
          </a:bodyPr>
          <a:lstStyle/>
          <a:p>
            <a:r>
              <a:rPr lang="fr-FR" sz="4800" b="1" dirty="0">
                <a:solidFill>
                  <a:schemeClr val="bg1"/>
                </a:solidFill>
                <a:latin typeface="Arial"/>
                <a:cs typeface="Arial"/>
              </a:rPr>
              <a:t>Tests de </a:t>
            </a:r>
            <a:r>
              <a:rPr lang="fr-FR" sz="4800" b="1" dirty="0" smtClean="0">
                <a:solidFill>
                  <a:schemeClr val="bg1"/>
                </a:solidFill>
                <a:latin typeface="Arial"/>
                <a:cs typeface="Arial"/>
              </a:rPr>
              <a:t>robustesse</a:t>
            </a:r>
          </a:p>
          <a:p>
            <a:r>
              <a:rPr lang="fr-FR" sz="4800" dirty="0" smtClean="0">
                <a:solidFill>
                  <a:schemeClr val="bg1"/>
                </a:solidFill>
                <a:latin typeface="Arial"/>
                <a:cs typeface="Arial"/>
              </a:rPr>
              <a:t>des territoires</a:t>
            </a:r>
            <a:br>
              <a:rPr lang="fr-FR" sz="4800" dirty="0" smtClean="0">
                <a:solidFill>
                  <a:schemeClr val="bg1"/>
                </a:solidFill>
                <a:latin typeface="Arial"/>
                <a:cs typeface="Arial"/>
              </a:rPr>
            </a:br>
            <a:r>
              <a:rPr lang="fr-FR" sz="4800" dirty="0" smtClean="0">
                <a:solidFill>
                  <a:schemeClr val="bg1"/>
                </a:solidFill>
                <a:latin typeface="Arial"/>
                <a:cs typeface="Arial"/>
              </a:rPr>
              <a:t>en </a:t>
            </a:r>
            <a:r>
              <a:rPr lang="fr-FR" sz="4800" dirty="0">
                <a:solidFill>
                  <a:schemeClr val="bg1"/>
                </a:solidFill>
                <a:latin typeface="Arial"/>
                <a:cs typeface="Arial"/>
              </a:rPr>
              <a:t>transition</a:t>
            </a:r>
          </a:p>
        </p:txBody>
      </p:sp>
      <p:pic>
        <p:nvPicPr>
          <p:cNvPr id="3" name="Image 2"/>
          <p:cNvPicPr/>
          <p:nvPr/>
        </p:nvPicPr>
        <p:blipFill>
          <a:blip r:embed="rId2">
            <a:biLevel thresh="25000"/>
            <a:extLst>
              <a:ext uri="{28A0092B-C50C-407E-A947-70E740481C1C}">
                <a14:useLocalDpi xmlns:a14="http://schemas.microsoft.com/office/drawing/2010/main"/>
              </a:ext>
            </a:extLst>
          </a:blip>
          <a:srcRect/>
          <a:stretch>
            <a:fillRect/>
          </a:stretch>
        </p:blipFill>
        <p:spPr bwMode="auto">
          <a:xfrm>
            <a:off x="736565" y="2065412"/>
            <a:ext cx="924210" cy="2727176"/>
          </a:xfrm>
          <a:prstGeom prst="rect">
            <a:avLst/>
          </a:prstGeom>
          <a:noFill/>
          <a:ln>
            <a:noFill/>
          </a:ln>
        </p:spPr>
      </p:pic>
    </p:spTree>
    <p:extLst>
      <p:ext uri="{BB962C8B-B14F-4D97-AF65-F5344CB8AC3E}">
        <p14:creationId xmlns:p14="http://schemas.microsoft.com/office/powerpoint/2010/main" val="196884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091" y="1737998"/>
            <a:ext cx="5992092" cy="411376"/>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smtClean="0">
                <a:latin typeface="Arial"/>
                <a:cs typeface="Arial"/>
              </a:rPr>
              <a:t>Tests de robustesse des territoires en transition</a:t>
            </a:r>
            <a:endParaRPr lang="fr-FR" sz="2000" dirty="0">
              <a:latin typeface="Arial"/>
              <a:cs typeface="Arial"/>
            </a:endParaRPr>
          </a:p>
        </p:txBody>
      </p:sp>
      <p:pic>
        <p:nvPicPr>
          <p:cNvPr id="5" name="Image 4"/>
          <p:cNvPicPr/>
          <p:nvPr/>
        </p:nvPicPr>
        <p:blipFill>
          <a:blip r:embed="rId2">
            <a:extLst>
              <a:ext uri="{28A0092B-C50C-407E-A947-70E740481C1C}">
                <a14:useLocalDpi xmlns:a14="http://schemas.microsoft.com/office/drawing/2010/main"/>
              </a:ext>
            </a:extLst>
          </a:blip>
          <a:srcRect/>
          <a:stretch>
            <a:fillRect/>
          </a:stretch>
        </p:blipFill>
        <p:spPr bwMode="auto">
          <a:xfrm>
            <a:off x="785090" y="2628900"/>
            <a:ext cx="542290" cy="1600200"/>
          </a:xfrm>
          <a:prstGeom prst="rect">
            <a:avLst/>
          </a:prstGeom>
          <a:solidFill>
            <a:srgbClr val="FFFFFF"/>
          </a:solidFill>
          <a:ln>
            <a:noFill/>
          </a:ln>
        </p:spPr>
      </p:pic>
      <p:sp>
        <p:nvSpPr>
          <p:cNvPr id="6" name="Rectangle 5"/>
          <p:cNvSpPr/>
          <p:nvPr/>
        </p:nvSpPr>
        <p:spPr>
          <a:xfrm>
            <a:off x="1570181" y="2817429"/>
            <a:ext cx="6442363" cy="1323439"/>
          </a:xfrm>
          <a:prstGeom prst="rect">
            <a:avLst/>
          </a:prstGeom>
        </p:spPr>
        <p:txBody>
          <a:bodyPr wrap="square">
            <a:spAutoFit/>
          </a:bodyPr>
          <a:lstStyle/>
          <a:p>
            <a:r>
              <a:rPr lang="fr-FR" sz="1600" dirty="0">
                <a:latin typeface="Arial"/>
                <a:cs typeface="Arial"/>
              </a:rPr>
              <a:t>Quels défis le territoire local doit-il relever à l'horizon 2035 ? Les politiques durables locales auront-elle la capacité de relever ces défis ? Quelles orientations doivent-elles prendre maintenant pour être à même en 2035 de relever ces défis ? Quelles transformations nécessaires ce test projectif met-il en lumière ?</a:t>
            </a:r>
          </a:p>
        </p:txBody>
      </p:sp>
    </p:spTree>
    <p:extLst>
      <p:ext uri="{BB962C8B-B14F-4D97-AF65-F5344CB8AC3E}">
        <p14:creationId xmlns:p14="http://schemas.microsoft.com/office/powerpoint/2010/main" val="5483980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9637" y="2897789"/>
            <a:ext cx="3806826" cy="646331"/>
          </a:xfrm>
          <a:prstGeom prst="rect">
            <a:avLst/>
          </a:prstGeom>
          <a:noFill/>
        </p:spPr>
        <p:txBody>
          <a:bodyPr wrap="square" rtlCol="0">
            <a:spAutoFit/>
          </a:bodyPr>
          <a:lstStyle/>
          <a:p>
            <a:r>
              <a:rPr lang="fr-FR" sz="1200" dirty="0" smtClean="0">
                <a:solidFill>
                  <a:srgbClr val="000000"/>
                </a:solidFill>
                <a:latin typeface="Arial"/>
                <a:cs typeface="Arial"/>
              </a:rPr>
              <a:t>Présentation</a:t>
            </a:r>
            <a:r>
              <a:rPr lang="fr-FR" sz="1200" dirty="0">
                <a:solidFill>
                  <a:srgbClr val="000000"/>
                </a:solidFill>
                <a:latin typeface="Arial"/>
                <a:cs typeface="Arial"/>
              </a:rPr>
              <a:t>, à l’horizon 2032, d’une série de grands défis environnementaux, sociaux, d'emploi, de mobilité, d'alimentation, etc</a:t>
            </a:r>
            <a:r>
              <a:rPr lang="fr-FR" sz="1200" dirty="0" smtClean="0">
                <a:solidFill>
                  <a:srgbClr val="000000"/>
                </a:solidFill>
                <a:latin typeface="Arial"/>
                <a:cs typeface="Arial"/>
              </a:rPr>
              <a:t>.</a:t>
            </a:r>
            <a:endParaRPr lang="fr-FR" sz="1200" dirty="0">
              <a:solidFill>
                <a:srgbClr val="000000"/>
              </a:solidFill>
              <a:latin typeface="Arial"/>
              <a:cs typeface="Arial"/>
            </a:endParaRPr>
          </a:p>
        </p:txBody>
      </p:sp>
      <p:sp>
        <p:nvSpPr>
          <p:cNvPr id="4" name="ZoneTexte 3"/>
          <p:cNvSpPr txBox="1"/>
          <p:nvPr/>
        </p:nvSpPr>
        <p:spPr>
          <a:xfrm>
            <a:off x="669637" y="6161835"/>
            <a:ext cx="3806826" cy="646331"/>
          </a:xfrm>
          <a:prstGeom prst="rect">
            <a:avLst/>
          </a:prstGeom>
          <a:noFill/>
        </p:spPr>
        <p:txBody>
          <a:bodyPr wrap="square" rtlCol="0">
            <a:spAutoFit/>
          </a:bodyPr>
          <a:lstStyle/>
          <a:p>
            <a:r>
              <a:rPr lang="fr-FR" sz="1200" dirty="0" smtClean="0">
                <a:solidFill>
                  <a:srgbClr val="000000"/>
                </a:solidFill>
                <a:latin typeface="Arial"/>
                <a:cs typeface="Arial"/>
              </a:rPr>
              <a:t>Présentation </a:t>
            </a:r>
            <a:r>
              <a:rPr lang="fr-FR" sz="1200" dirty="0">
                <a:solidFill>
                  <a:srgbClr val="000000"/>
                </a:solidFill>
                <a:latin typeface="Arial"/>
                <a:cs typeface="Arial"/>
              </a:rPr>
              <a:t>des défis, territoires et politiques durables locales horizon 2032 sous forme d’une série de reportages au JT et </a:t>
            </a:r>
            <a:r>
              <a:rPr lang="fr-FR" sz="1200" dirty="0" smtClean="0">
                <a:solidFill>
                  <a:srgbClr val="000000"/>
                </a:solidFill>
                <a:latin typeface="Arial"/>
                <a:cs typeface="Arial"/>
              </a:rPr>
              <a:t>discussions.</a:t>
            </a:r>
            <a:endParaRPr lang="fr-FR" sz="1200" dirty="0">
              <a:solidFill>
                <a:srgbClr val="000000"/>
              </a:solidFill>
              <a:latin typeface="Arial"/>
              <a:cs typeface="Arial"/>
            </a:endParaRPr>
          </a:p>
        </p:txBody>
      </p:sp>
      <p:sp>
        <p:nvSpPr>
          <p:cNvPr id="5" name="ZoneTexte 4"/>
          <p:cNvSpPr txBox="1"/>
          <p:nvPr/>
        </p:nvSpPr>
        <p:spPr>
          <a:xfrm>
            <a:off x="5113279" y="2893806"/>
            <a:ext cx="3841600" cy="830997"/>
          </a:xfrm>
          <a:prstGeom prst="rect">
            <a:avLst/>
          </a:prstGeom>
          <a:noFill/>
        </p:spPr>
        <p:txBody>
          <a:bodyPr wrap="square" rtlCol="0">
            <a:spAutoFit/>
          </a:bodyPr>
          <a:lstStyle/>
          <a:p>
            <a:r>
              <a:rPr lang="fr-FR" sz="1200" dirty="0" smtClean="0">
                <a:solidFill>
                  <a:srgbClr val="000000"/>
                </a:solidFill>
                <a:latin typeface="Arial"/>
                <a:cs typeface="Arial"/>
              </a:rPr>
              <a:t>En </a:t>
            </a:r>
            <a:r>
              <a:rPr lang="fr-FR" sz="1200" dirty="0">
                <a:solidFill>
                  <a:srgbClr val="000000"/>
                </a:solidFill>
                <a:latin typeface="Arial"/>
                <a:cs typeface="Arial"/>
              </a:rPr>
              <a:t>sous-groupes, les participants imaginent et décrivent comment le territoire et les politiques durables pourrait/devrait être pour être à même en 2032 de répondre à ces défis</a:t>
            </a:r>
            <a:r>
              <a:rPr lang="fr-FR" sz="1200" dirty="0" smtClean="0">
                <a:solidFill>
                  <a:srgbClr val="000000"/>
                </a:solidFill>
                <a:latin typeface="Arial"/>
                <a:cs typeface="Arial"/>
              </a:rPr>
              <a:t>;</a:t>
            </a:r>
            <a:endParaRPr lang="fr-FR" sz="1200" dirty="0">
              <a:solidFill>
                <a:srgbClr val="000000"/>
              </a:solidFill>
              <a:latin typeface="Arial"/>
              <a:cs typeface="Arial"/>
            </a:endParaRPr>
          </a:p>
        </p:txBody>
      </p:sp>
      <p:pic>
        <p:nvPicPr>
          <p:cNvPr id="11" name="Image 10" descr="Capture d’écran 2013-10-07 à 10.37.16.png"/>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4064090" y="3811868"/>
            <a:ext cx="4214437" cy="2363180"/>
          </a:xfrm>
          <a:prstGeom prst="rect">
            <a:avLst/>
          </a:prstGeom>
        </p:spPr>
      </p:pic>
      <p:pic>
        <p:nvPicPr>
          <p:cNvPr id="12" name="Image 11" descr="Capture d’écran 2013-10-07 à 10.37.33.png"/>
          <p:cNvPicPr>
            <a:picLocks noChangeAspect="1"/>
          </p:cNvPicPr>
          <p:nvPr/>
        </p:nvPicPr>
        <p:blipFill>
          <a:blip r:embed="rId4" cstate="screen">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a:ext>
            </a:extLst>
          </a:blip>
          <a:stretch>
            <a:fillRect/>
          </a:stretch>
        </p:blipFill>
        <p:spPr>
          <a:xfrm>
            <a:off x="6890518" y="4327089"/>
            <a:ext cx="2052397" cy="1532071"/>
          </a:xfrm>
          <a:prstGeom prst="rect">
            <a:avLst/>
          </a:prstGeom>
        </p:spPr>
      </p:pic>
      <p:sp>
        <p:nvSpPr>
          <p:cNvPr id="14" name="ZoneTexte 13"/>
          <p:cNvSpPr txBox="1"/>
          <p:nvPr/>
        </p:nvSpPr>
        <p:spPr>
          <a:xfrm>
            <a:off x="4705673" y="2873029"/>
            <a:ext cx="407606" cy="707886"/>
          </a:xfrm>
          <a:prstGeom prst="rect">
            <a:avLst/>
          </a:prstGeom>
          <a:noFill/>
        </p:spPr>
        <p:txBody>
          <a:bodyPr wrap="square" rtlCol="0">
            <a:spAutoFit/>
          </a:bodyPr>
          <a:lstStyle/>
          <a:p>
            <a:r>
              <a:rPr lang="fr-FR" sz="4000" dirty="0" smtClean="0">
                <a:solidFill>
                  <a:srgbClr val="FD6B08"/>
                </a:solidFill>
                <a:latin typeface="Arial"/>
                <a:cs typeface="Arial"/>
              </a:rPr>
              <a:t>2</a:t>
            </a:r>
            <a:endParaRPr lang="fr-FR" sz="4000" dirty="0">
              <a:solidFill>
                <a:srgbClr val="FD6B08"/>
              </a:solidFill>
              <a:latin typeface="Arial"/>
              <a:cs typeface="Arial"/>
            </a:endParaRPr>
          </a:p>
        </p:txBody>
      </p:sp>
      <p:sp>
        <p:nvSpPr>
          <p:cNvPr id="15" name="ZoneTexte 14"/>
          <p:cNvSpPr txBox="1"/>
          <p:nvPr/>
        </p:nvSpPr>
        <p:spPr>
          <a:xfrm>
            <a:off x="262031" y="6161835"/>
            <a:ext cx="407606" cy="707886"/>
          </a:xfrm>
          <a:prstGeom prst="rect">
            <a:avLst/>
          </a:prstGeom>
          <a:noFill/>
        </p:spPr>
        <p:txBody>
          <a:bodyPr wrap="square" rtlCol="0">
            <a:spAutoFit/>
          </a:bodyPr>
          <a:lstStyle/>
          <a:p>
            <a:r>
              <a:rPr lang="fr-FR" sz="4000" dirty="0" smtClean="0">
                <a:solidFill>
                  <a:srgbClr val="FD6B08"/>
                </a:solidFill>
                <a:latin typeface="Arial"/>
                <a:cs typeface="Arial"/>
              </a:rPr>
              <a:t>3</a:t>
            </a:r>
            <a:endParaRPr lang="fr-FR" sz="4000" dirty="0">
              <a:solidFill>
                <a:srgbClr val="FD6B08"/>
              </a:solidFill>
              <a:latin typeface="Arial"/>
              <a:cs typeface="Arial"/>
            </a:endParaRPr>
          </a:p>
        </p:txBody>
      </p:sp>
      <p:pic>
        <p:nvPicPr>
          <p:cNvPr id="16" name="Image 15" descr="Capture d’écran 2013-11-04 à 17.33.24.png"/>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4705673" y="523368"/>
            <a:ext cx="4237242" cy="2370438"/>
          </a:xfrm>
          <a:prstGeom prst="rect">
            <a:avLst/>
          </a:prstGeom>
        </p:spPr>
      </p:pic>
      <p:pic>
        <p:nvPicPr>
          <p:cNvPr id="6" name="Image 5" descr="Capture d’écran 2013-11-04 à 17.36.41.png"/>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a:ext>
            </a:extLst>
          </a:blip>
          <a:srcRect/>
          <a:stretch/>
        </p:blipFill>
        <p:spPr>
          <a:xfrm>
            <a:off x="293489" y="523368"/>
            <a:ext cx="4182974" cy="2374421"/>
          </a:xfrm>
          <a:prstGeom prst="rect">
            <a:avLst/>
          </a:prstGeom>
        </p:spPr>
      </p:pic>
      <p:pic>
        <p:nvPicPr>
          <p:cNvPr id="8" name="Image 7" descr="IMG_1534.JPG"/>
          <p:cNvPicPr>
            <a:picLocks noChangeAspect="1"/>
          </p:cNvPicPr>
          <p:nvPr/>
        </p:nvPicPr>
        <p:blipFill rotWithShape="1">
          <a:blip r:embed="rId10" cstate="print">
            <a:extLst>
              <a:ext uri="{28A0092B-C50C-407E-A947-70E740481C1C}">
                <a14:useLocalDpi xmlns:a14="http://schemas.microsoft.com/office/drawing/2010/main"/>
              </a:ext>
            </a:extLst>
          </a:blip>
          <a:srcRect l="-2"/>
          <a:stretch/>
        </p:blipFill>
        <p:spPr>
          <a:xfrm>
            <a:off x="326322" y="3811868"/>
            <a:ext cx="4403973" cy="2363180"/>
          </a:xfrm>
          <a:prstGeom prst="rect">
            <a:avLst/>
          </a:prstGeom>
        </p:spPr>
      </p:pic>
      <p:sp>
        <p:nvSpPr>
          <p:cNvPr id="13" name="ZoneTexte 12"/>
          <p:cNvSpPr txBox="1"/>
          <p:nvPr/>
        </p:nvSpPr>
        <p:spPr>
          <a:xfrm>
            <a:off x="262031" y="2873029"/>
            <a:ext cx="407606" cy="707886"/>
          </a:xfrm>
          <a:prstGeom prst="rect">
            <a:avLst/>
          </a:prstGeom>
          <a:noFill/>
        </p:spPr>
        <p:txBody>
          <a:bodyPr wrap="square" rtlCol="0">
            <a:spAutoFit/>
          </a:bodyPr>
          <a:lstStyle/>
          <a:p>
            <a:r>
              <a:rPr lang="fr-FR" sz="4000" dirty="0" smtClean="0">
                <a:solidFill>
                  <a:srgbClr val="FD6B08"/>
                </a:solidFill>
                <a:latin typeface="Arial"/>
                <a:cs typeface="Arial"/>
              </a:rPr>
              <a:t>1</a:t>
            </a:r>
            <a:endParaRPr lang="fr-FR" sz="4000" dirty="0">
              <a:solidFill>
                <a:srgbClr val="FD6B08"/>
              </a:solidFill>
              <a:latin typeface="Arial"/>
              <a:cs typeface="Arial"/>
            </a:endParaRPr>
          </a:p>
        </p:txBody>
      </p:sp>
      <p:sp>
        <p:nvSpPr>
          <p:cNvPr id="17" name="Rectangle 16"/>
          <p:cNvSpPr/>
          <p:nvPr/>
        </p:nvSpPr>
        <p:spPr>
          <a:xfrm>
            <a:off x="0" y="142754"/>
            <a:ext cx="3648364" cy="253247"/>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smtClean="0">
                <a:latin typeface="Arial"/>
                <a:cs typeface="Arial"/>
              </a:rPr>
              <a:t>Tests de robustesse des territoires en transition</a:t>
            </a:r>
            <a:endParaRPr lang="fr-FR" sz="1100" dirty="0">
              <a:latin typeface="Arial"/>
              <a:cs typeface="Arial"/>
            </a:endParaRPr>
          </a:p>
        </p:txBody>
      </p:sp>
    </p:spTree>
    <p:extLst>
      <p:ext uri="{BB962C8B-B14F-4D97-AF65-F5344CB8AC3E}">
        <p14:creationId xmlns:p14="http://schemas.microsoft.com/office/powerpoint/2010/main" val="28702788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2032134"/>
            <a:ext cx="7573817" cy="3662541"/>
          </a:xfrm>
          <a:prstGeom prst="rect">
            <a:avLst/>
          </a:prstGeom>
        </p:spPr>
        <p:txBody>
          <a:bodyPr wrap="square">
            <a:spAutoFit/>
          </a:bodyPr>
          <a:lstStyle/>
          <a:p>
            <a:r>
              <a:rPr lang="fr-FR" sz="1400" b="1" dirty="0" smtClean="0">
                <a:solidFill>
                  <a:srgbClr val="FD6B08"/>
                </a:solidFill>
                <a:latin typeface="Arial"/>
                <a:cs typeface="Arial"/>
              </a:rPr>
              <a:t>1. L’OUTIL</a:t>
            </a:r>
            <a:r>
              <a:rPr lang="fr-FR" sz="1400" b="1" dirty="0">
                <a:solidFill>
                  <a:srgbClr val="FD6B08"/>
                </a:solidFill>
                <a:latin typeface="Arial"/>
                <a:cs typeface="Arial"/>
              </a:rPr>
              <a:t> </a:t>
            </a:r>
            <a:r>
              <a:rPr lang="fr-FR" sz="1400" b="1" dirty="0" smtClean="0">
                <a:latin typeface="Arial"/>
                <a:cs typeface="Arial"/>
              </a:rPr>
              <a:t>– Test de robustesse des territoires en transition</a:t>
            </a:r>
          </a:p>
          <a:p>
            <a:endParaRPr lang="fr-FR" sz="1400" dirty="0">
              <a:latin typeface="Arial"/>
              <a:cs typeface="Arial"/>
            </a:endParaRPr>
          </a:p>
          <a:p>
            <a:r>
              <a:rPr lang="fr-FR" sz="1400" b="1" dirty="0">
                <a:latin typeface="Arial"/>
                <a:cs typeface="Arial"/>
              </a:rPr>
              <a:t>C</a:t>
            </a:r>
            <a:r>
              <a:rPr lang="fr-FR" sz="1400" b="1" dirty="0" smtClean="0">
                <a:latin typeface="Arial"/>
                <a:cs typeface="Arial"/>
              </a:rPr>
              <a:t>ontexte </a:t>
            </a:r>
            <a:r>
              <a:rPr lang="fr-FR" sz="1400" b="1" dirty="0">
                <a:latin typeface="Arial"/>
                <a:cs typeface="Arial"/>
              </a:rPr>
              <a:t>d’utilisation de </a:t>
            </a:r>
            <a:r>
              <a:rPr lang="fr-FR" sz="1400" b="1" dirty="0" smtClean="0">
                <a:latin typeface="Arial"/>
                <a:cs typeface="Arial"/>
              </a:rPr>
              <a:t>l’outil / pour quel(s) usage(s) ?</a:t>
            </a:r>
          </a:p>
          <a:p>
            <a:r>
              <a:rPr lang="fr-FR" sz="1200" dirty="0" smtClean="0">
                <a:latin typeface="Arial"/>
                <a:cs typeface="Arial"/>
              </a:rPr>
              <a:t>- Lors </a:t>
            </a:r>
            <a:r>
              <a:rPr lang="fr-FR" sz="1200" dirty="0">
                <a:latin typeface="Arial"/>
                <a:cs typeface="Arial"/>
              </a:rPr>
              <a:t>du lancement d'un nouveau projet territorial de développement durable ou de la refonte d'un projet </a:t>
            </a:r>
            <a:r>
              <a:rPr lang="fr-FR" sz="1200" dirty="0" smtClean="0">
                <a:latin typeface="Arial"/>
                <a:cs typeface="Arial"/>
              </a:rPr>
              <a:t>existant</a:t>
            </a:r>
            <a:r>
              <a:rPr lang="fr-FR" sz="1200" dirty="0">
                <a:latin typeface="Arial"/>
                <a:cs typeface="Arial"/>
              </a:rPr>
              <a:t> </a:t>
            </a:r>
          </a:p>
          <a:p>
            <a:r>
              <a:rPr lang="fr-FR" sz="1200" dirty="0">
                <a:latin typeface="Arial"/>
                <a:cs typeface="Arial"/>
              </a:rPr>
              <a:t>-</a:t>
            </a:r>
            <a:r>
              <a:rPr lang="fr-FR" sz="1200" dirty="0" smtClean="0">
                <a:latin typeface="Arial"/>
                <a:cs typeface="Arial"/>
              </a:rPr>
              <a:t> Dans </a:t>
            </a:r>
            <a:r>
              <a:rPr lang="fr-FR" sz="1200" dirty="0">
                <a:latin typeface="Arial"/>
                <a:cs typeface="Arial"/>
              </a:rPr>
              <a:t>un contexte de concertation ou de participation </a:t>
            </a:r>
            <a:r>
              <a:rPr lang="fr-FR" sz="1200" dirty="0" smtClean="0">
                <a:latin typeface="Arial"/>
                <a:cs typeface="Arial"/>
              </a:rPr>
              <a:t>citoyenne</a:t>
            </a:r>
          </a:p>
          <a:p>
            <a:r>
              <a:rPr lang="fr-FR" sz="1400" dirty="0" smtClean="0">
                <a:latin typeface="Arial"/>
                <a:cs typeface="Arial"/>
              </a:rPr>
              <a:t> </a:t>
            </a:r>
          </a:p>
          <a:p>
            <a:r>
              <a:rPr lang="fr-FR" sz="1400" b="1" dirty="0" smtClean="0">
                <a:latin typeface="Arial"/>
                <a:cs typeface="Arial"/>
              </a:rPr>
              <a:t>Objectifs de </a:t>
            </a:r>
            <a:r>
              <a:rPr lang="fr-FR" sz="1400" b="1" dirty="0">
                <a:latin typeface="Arial"/>
                <a:cs typeface="Arial"/>
              </a:rPr>
              <a:t>l’outil :</a:t>
            </a:r>
          </a:p>
          <a:p>
            <a:r>
              <a:rPr lang="fr-FR" sz="1200" dirty="0" smtClean="0">
                <a:latin typeface="Arial"/>
                <a:cs typeface="Arial"/>
              </a:rPr>
              <a:t>- Adopter </a:t>
            </a:r>
            <a:r>
              <a:rPr lang="fr-FR" sz="1200" dirty="0">
                <a:latin typeface="Arial"/>
                <a:cs typeface="Arial"/>
              </a:rPr>
              <a:t>une démarche de prospective stratégique qualitative et positive </a:t>
            </a:r>
          </a:p>
          <a:p>
            <a:r>
              <a:rPr lang="fr-FR" sz="1200" dirty="0" smtClean="0">
                <a:latin typeface="Arial"/>
                <a:cs typeface="Arial"/>
              </a:rPr>
              <a:t>- Appréhender </a:t>
            </a:r>
            <a:r>
              <a:rPr lang="fr-FR" sz="1200" dirty="0">
                <a:latin typeface="Arial"/>
                <a:cs typeface="Arial"/>
              </a:rPr>
              <a:t>les défis et s'approprier les enjeux à moyen terme</a:t>
            </a:r>
          </a:p>
          <a:p>
            <a:r>
              <a:rPr lang="fr-FR" sz="1200" dirty="0" smtClean="0">
                <a:latin typeface="Arial"/>
                <a:cs typeface="Arial"/>
              </a:rPr>
              <a:t>- Explorer </a:t>
            </a:r>
            <a:r>
              <a:rPr lang="fr-FR" sz="1200" dirty="0">
                <a:latin typeface="Arial"/>
                <a:cs typeface="Arial"/>
              </a:rPr>
              <a:t>collectivement des forces/faiblesses du territoire</a:t>
            </a:r>
          </a:p>
          <a:p>
            <a:r>
              <a:rPr lang="fr-FR" sz="1200" dirty="0" smtClean="0">
                <a:latin typeface="Arial"/>
                <a:cs typeface="Arial"/>
              </a:rPr>
              <a:t>- Prendre </a:t>
            </a:r>
            <a:r>
              <a:rPr lang="fr-FR" sz="1200" dirty="0">
                <a:latin typeface="Arial"/>
                <a:cs typeface="Arial"/>
              </a:rPr>
              <a:t>du recul et juger de l'action actuelle en se projetant ensemble à l'horizon 2030 </a:t>
            </a:r>
          </a:p>
          <a:p>
            <a:r>
              <a:rPr lang="fr-FR" sz="1200" dirty="0" smtClean="0">
                <a:latin typeface="Arial"/>
                <a:cs typeface="Arial"/>
              </a:rPr>
              <a:t>- Faire </a:t>
            </a:r>
            <a:r>
              <a:rPr lang="fr-FR" sz="1200" dirty="0">
                <a:latin typeface="Arial"/>
                <a:cs typeface="Arial"/>
              </a:rPr>
              <a:t>émerger des axes stratégiques et des idées d'actions </a:t>
            </a:r>
            <a:endParaRPr lang="fr-FR" sz="1200" dirty="0" smtClean="0">
              <a:latin typeface="Arial"/>
              <a:cs typeface="Arial"/>
            </a:endParaRPr>
          </a:p>
          <a:p>
            <a:endParaRPr lang="fr-FR" sz="1400" dirty="0">
              <a:latin typeface="Arial"/>
              <a:cs typeface="Arial"/>
            </a:endParaRPr>
          </a:p>
          <a:p>
            <a:r>
              <a:rPr lang="fr-FR" sz="1400" b="1" dirty="0">
                <a:latin typeface="Arial"/>
                <a:cs typeface="Arial"/>
              </a:rPr>
              <a:t>Quand utiliser cet outil ? à quel moment de la vie d’une démarche DD</a:t>
            </a:r>
            <a:r>
              <a:rPr lang="fr-FR" sz="1400" b="1" dirty="0" smtClean="0">
                <a:latin typeface="Arial"/>
                <a:cs typeface="Arial"/>
              </a:rPr>
              <a:t>?</a:t>
            </a:r>
            <a:endParaRPr lang="fr-FR" sz="1400" b="1" dirty="0">
              <a:latin typeface="Arial"/>
              <a:cs typeface="Arial"/>
            </a:endParaRPr>
          </a:p>
          <a:p>
            <a:r>
              <a:rPr lang="fr-FR" sz="1200" dirty="0">
                <a:latin typeface="Arial"/>
                <a:cs typeface="Arial"/>
              </a:rPr>
              <a:t>En amont d'un nouveau projet territorial de développement durable, après une phase diagnostique comme préambule à la </a:t>
            </a:r>
            <a:r>
              <a:rPr lang="fr-FR" sz="1200" dirty="0" err="1">
                <a:latin typeface="Arial"/>
                <a:cs typeface="Arial"/>
              </a:rPr>
              <a:t>co</a:t>
            </a:r>
            <a:r>
              <a:rPr lang="fr-FR" sz="1200" dirty="0">
                <a:latin typeface="Arial"/>
                <a:cs typeface="Arial"/>
              </a:rPr>
              <a:t>-construction d'une stratégie prospective. </a:t>
            </a:r>
          </a:p>
          <a:p>
            <a:endParaRPr lang="fr-FR" sz="1400" dirty="0">
              <a:latin typeface="Arial"/>
              <a:cs typeface="Arial"/>
            </a:endParaRPr>
          </a:p>
        </p:txBody>
      </p:sp>
      <p:sp>
        <p:nvSpPr>
          <p:cNvPr id="6" name="Rectangle 5"/>
          <p:cNvSpPr/>
          <p:nvPr/>
        </p:nvSpPr>
        <p:spPr>
          <a:xfrm>
            <a:off x="1327729" y="1151343"/>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Présentation de l’outil</a:t>
            </a:r>
            <a:endParaRPr lang="fr-FR" sz="1600" dirty="0">
              <a:latin typeface="Arial"/>
              <a:cs typeface="Arial"/>
            </a:endParaRPr>
          </a:p>
        </p:txBody>
      </p:sp>
      <p:pic>
        <p:nvPicPr>
          <p:cNvPr id="7" name="Image 6"/>
          <p:cNvPicPr/>
          <p:nvPr/>
        </p:nvPicPr>
        <p:blipFill>
          <a:blip r:embed="rId2">
            <a:extLst>
              <a:ext uri="{28A0092B-C50C-407E-A947-70E740481C1C}">
                <a14:useLocalDpi xmlns:a14="http://schemas.microsoft.com/office/drawing/2010/main"/>
              </a:ext>
            </a:extLst>
          </a:blip>
          <a:srcRect/>
          <a:stretch>
            <a:fillRect/>
          </a:stretch>
        </p:blipFill>
        <p:spPr bwMode="auto">
          <a:xfrm rot="4500000">
            <a:off x="4306455" y="509798"/>
            <a:ext cx="542290" cy="1600200"/>
          </a:xfrm>
          <a:prstGeom prst="rect">
            <a:avLst/>
          </a:prstGeom>
          <a:noFill/>
          <a:ln>
            <a:noFill/>
          </a:ln>
        </p:spPr>
      </p:pic>
      <p:sp>
        <p:nvSpPr>
          <p:cNvPr id="8" name="Rectangle 7"/>
          <p:cNvSpPr/>
          <p:nvPr/>
        </p:nvSpPr>
        <p:spPr>
          <a:xfrm>
            <a:off x="0" y="840912"/>
            <a:ext cx="3648364" cy="253247"/>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smtClean="0">
                <a:latin typeface="Arial"/>
                <a:cs typeface="Arial"/>
              </a:rPr>
              <a:t>Tests de robustesse des territoires en transition</a:t>
            </a:r>
            <a:endParaRPr lang="fr-FR" sz="1100" dirty="0">
              <a:latin typeface="Arial"/>
              <a:cs typeface="Arial"/>
            </a:endParaRPr>
          </a:p>
        </p:txBody>
      </p:sp>
    </p:spTree>
    <p:extLst>
      <p:ext uri="{BB962C8B-B14F-4D97-AF65-F5344CB8AC3E}">
        <p14:creationId xmlns:p14="http://schemas.microsoft.com/office/powerpoint/2010/main" val="4077274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720406"/>
            <a:ext cx="7573817" cy="3693318"/>
          </a:xfrm>
          <a:prstGeom prst="rect">
            <a:avLst/>
          </a:prstGeom>
        </p:spPr>
        <p:txBody>
          <a:bodyPr wrap="square">
            <a:spAutoFit/>
          </a:bodyPr>
          <a:lstStyle/>
          <a:p>
            <a:r>
              <a:rPr lang="fr-FR" sz="1400" b="1" dirty="0" smtClean="0">
                <a:solidFill>
                  <a:srgbClr val="FD6B08"/>
                </a:solidFill>
                <a:latin typeface="Arial"/>
                <a:cs typeface="Arial"/>
              </a:rPr>
              <a:t>2. LES PARTICIPANTS</a:t>
            </a:r>
          </a:p>
          <a:p>
            <a:endParaRPr lang="fr-FR" sz="1400" dirty="0">
              <a:latin typeface="Arial"/>
              <a:cs typeface="Arial"/>
            </a:endParaRPr>
          </a:p>
          <a:p>
            <a:r>
              <a:rPr lang="fr-FR" sz="1400" b="1" dirty="0" smtClean="0">
                <a:latin typeface="Arial"/>
                <a:cs typeface="Arial"/>
              </a:rPr>
              <a:t>Avec quels types de participants ?</a:t>
            </a:r>
          </a:p>
          <a:p>
            <a:r>
              <a:rPr lang="fr-FR" sz="1200" dirty="0" smtClean="0">
                <a:latin typeface="Arial"/>
                <a:cs typeface="Arial"/>
              </a:rPr>
              <a:t>- Pour </a:t>
            </a:r>
            <a:r>
              <a:rPr lang="fr-FR" sz="1200" dirty="0">
                <a:latin typeface="Arial"/>
                <a:cs typeface="Arial"/>
              </a:rPr>
              <a:t>tous (citoyens, élus, techniciens, associations, entreprises)</a:t>
            </a:r>
          </a:p>
          <a:p>
            <a:r>
              <a:rPr lang="fr-FR" sz="1200" dirty="0" smtClean="0">
                <a:latin typeface="Arial"/>
                <a:cs typeface="Arial"/>
              </a:rPr>
              <a:t>- Représentants </a:t>
            </a:r>
            <a:r>
              <a:rPr lang="fr-FR" sz="1200" dirty="0">
                <a:latin typeface="Arial"/>
                <a:cs typeface="Arial"/>
              </a:rPr>
              <a:t>des parties prenantes sensibilisées au territoire</a:t>
            </a:r>
            <a:r>
              <a:rPr lang="fr-FR" sz="1200" dirty="0" smtClean="0">
                <a:latin typeface="Arial"/>
                <a:cs typeface="Arial"/>
              </a:rPr>
              <a:t> </a:t>
            </a:r>
          </a:p>
          <a:p>
            <a:endParaRPr lang="fr-FR" sz="1200" dirty="0" smtClean="0">
              <a:latin typeface="Arial"/>
              <a:cs typeface="Arial"/>
            </a:endParaRPr>
          </a:p>
          <a:p>
            <a:r>
              <a:rPr lang="fr-FR" sz="1400" b="1" dirty="0">
                <a:latin typeface="Arial"/>
                <a:cs typeface="Arial"/>
              </a:rPr>
              <a:t>Combien de participants ?</a:t>
            </a:r>
          </a:p>
          <a:p>
            <a:pPr marL="171450" indent="-171450">
              <a:buFontTx/>
              <a:buChar char="-"/>
            </a:pPr>
            <a:r>
              <a:rPr lang="fr-FR" sz="1200" dirty="0" smtClean="0">
                <a:latin typeface="Arial"/>
                <a:cs typeface="Arial"/>
              </a:rPr>
              <a:t>20 </a:t>
            </a:r>
            <a:r>
              <a:rPr lang="fr-FR" sz="1200" dirty="0">
                <a:latin typeface="Arial"/>
                <a:cs typeface="Arial"/>
              </a:rPr>
              <a:t>mini / 50 maxi répartis en sous-groupes mixte de 4-5 personnes </a:t>
            </a:r>
            <a:endParaRPr lang="fr-FR" sz="1200" dirty="0" smtClean="0">
              <a:latin typeface="Arial"/>
              <a:cs typeface="Arial"/>
            </a:endParaRPr>
          </a:p>
          <a:p>
            <a:pPr marL="171450" indent="-171450">
              <a:buFontTx/>
              <a:buChar char="-"/>
            </a:pPr>
            <a:endParaRPr lang="fr-FR" sz="1200" dirty="0" smtClean="0">
              <a:latin typeface="Arial"/>
              <a:cs typeface="Arial"/>
            </a:endParaRPr>
          </a:p>
          <a:p>
            <a:r>
              <a:rPr lang="fr-FR" sz="1400" b="1" dirty="0" err="1" smtClean="0">
                <a:latin typeface="Arial"/>
                <a:cs typeface="Arial"/>
              </a:rPr>
              <a:t>Pré-requi</a:t>
            </a:r>
            <a:r>
              <a:rPr lang="fr-FR" sz="1400" b="1" dirty="0" err="1">
                <a:latin typeface="Arial"/>
                <a:cs typeface="Arial"/>
              </a:rPr>
              <a:t>s</a:t>
            </a:r>
            <a:r>
              <a:rPr lang="fr-FR" sz="1400" b="1" dirty="0" smtClean="0">
                <a:latin typeface="Arial"/>
                <a:cs typeface="Arial"/>
              </a:rPr>
              <a:t> ?</a:t>
            </a:r>
          </a:p>
          <a:p>
            <a:r>
              <a:rPr lang="fr-FR" sz="1200" dirty="0" smtClean="0">
                <a:latin typeface="Arial"/>
                <a:cs typeface="Arial"/>
              </a:rPr>
              <a:t>- Une connaissance minimum du territoire (ses spécificités, enjeux, etc.)</a:t>
            </a:r>
          </a:p>
          <a:p>
            <a:endParaRPr lang="fr-FR" sz="1200" dirty="0">
              <a:latin typeface="Arial"/>
              <a:cs typeface="Arial"/>
            </a:endParaRPr>
          </a:p>
          <a:p>
            <a:r>
              <a:rPr lang="fr-FR" sz="1400" b="1" dirty="0" smtClean="0">
                <a:latin typeface="Arial"/>
                <a:cs typeface="Arial"/>
              </a:rPr>
              <a:t>Information </a:t>
            </a:r>
            <a:r>
              <a:rPr lang="fr-FR" sz="1400" b="1" dirty="0">
                <a:latin typeface="Arial"/>
                <a:cs typeface="Arial"/>
              </a:rPr>
              <a:t>préalable des participants sur le contexte ou la méthode de travail</a:t>
            </a:r>
            <a:r>
              <a:rPr lang="fr-FR" sz="1400" b="1" dirty="0" smtClean="0">
                <a:latin typeface="Arial"/>
                <a:cs typeface="Arial"/>
              </a:rPr>
              <a:t>?</a:t>
            </a:r>
            <a:endParaRPr lang="fr-FR" sz="1400" b="1" dirty="0">
              <a:latin typeface="Arial"/>
              <a:cs typeface="Arial"/>
            </a:endParaRPr>
          </a:p>
          <a:p>
            <a:r>
              <a:rPr lang="fr-FR" sz="1200" dirty="0" smtClean="0">
                <a:latin typeface="Arial"/>
                <a:cs typeface="Arial"/>
              </a:rPr>
              <a:t>- Une </a:t>
            </a:r>
            <a:r>
              <a:rPr lang="fr-FR" sz="1200" dirty="0">
                <a:latin typeface="Arial"/>
                <a:cs typeface="Arial"/>
              </a:rPr>
              <a:t>bonne information sur les objectifs </a:t>
            </a:r>
            <a:r>
              <a:rPr lang="fr-FR" sz="1200" dirty="0" smtClean="0">
                <a:latin typeface="Arial"/>
                <a:cs typeface="Arial"/>
              </a:rPr>
              <a:t>et </a:t>
            </a:r>
            <a:r>
              <a:rPr lang="fr-FR" sz="1200" dirty="0">
                <a:latin typeface="Arial"/>
                <a:cs typeface="Arial"/>
              </a:rPr>
              <a:t>les résultats attendus</a:t>
            </a:r>
          </a:p>
          <a:p>
            <a:r>
              <a:rPr lang="fr-FR" sz="1200" dirty="0" smtClean="0">
                <a:latin typeface="Arial"/>
                <a:cs typeface="Arial"/>
              </a:rPr>
              <a:t>- S'assurer </a:t>
            </a:r>
            <a:r>
              <a:rPr lang="fr-FR" sz="1200" dirty="0">
                <a:latin typeface="Arial"/>
                <a:cs typeface="Arial"/>
              </a:rPr>
              <a:t>de la bonne compréhension de la </a:t>
            </a:r>
            <a:r>
              <a:rPr lang="fr-FR" sz="1200" dirty="0" smtClean="0">
                <a:latin typeface="Arial"/>
                <a:cs typeface="Arial"/>
              </a:rPr>
              <a:t>méthode</a:t>
            </a:r>
            <a:r>
              <a:rPr lang="fr-FR" sz="1200" dirty="0">
                <a:latin typeface="Arial"/>
                <a:cs typeface="Arial"/>
              </a:rPr>
              <a:t> </a:t>
            </a:r>
            <a:r>
              <a:rPr lang="fr-FR" sz="1400" dirty="0">
                <a:latin typeface="Arial"/>
                <a:cs typeface="Arial"/>
              </a:rPr>
              <a:t> </a:t>
            </a:r>
            <a:endParaRPr lang="fr-FR" sz="1400" dirty="0" smtClean="0">
              <a:latin typeface="Arial"/>
              <a:cs typeface="Arial"/>
            </a:endParaRPr>
          </a:p>
          <a:p>
            <a:endParaRPr lang="fr-FR" sz="1400" dirty="0">
              <a:latin typeface="Arial"/>
              <a:cs typeface="Arial"/>
            </a:endParaRPr>
          </a:p>
          <a:p>
            <a:r>
              <a:rPr lang="fr-FR" sz="1200" dirty="0" smtClean="0">
                <a:latin typeface="Arial"/>
                <a:cs typeface="Arial"/>
              </a:rPr>
              <a:t> </a:t>
            </a:r>
            <a:endParaRPr lang="fr-FR" sz="1200" dirty="0">
              <a:latin typeface="Arial"/>
              <a:cs typeface="Arial"/>
            </a:endParaRPr>
          </a:p>
          <a:p>
            <a:endParaRPr lang="fr-FR" sz="1400" dirty="0">
              <a:latin typeface="Arial"/>
              <a:cs typeface="Arial"/>
            </a:endParaRPr>
          </a:p>
        </p:txBody>
      </p:sp>
    </p:spTree>
    <p:extLst>
      <p:ext uri="{BB962C8B-B14F-4D97-AF65-F5344CB8AC3E}">
        <p14:creationId xmlns:p14="http://schemas.microsoft.com/office/powerpoint/2010/main" val="407096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écran 2013-09-29 à 22.25.02.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126182" y="1645104"/>
            <a:ext cx="3781558" cy="3706091"/>
          </a:xfrm>
          <a:prstGeom prst="rect">
            <a:avLst/>
          </a:prstGeom>
        </p:spPr>
      </p:pic>
      <p:sp>
        <p:nvSpPr>
          <p:cNvPr id="4" name="Rectangle 3"/>
          <p:cNvSpPr/>
          <p:nvPr/>
        </p:nvSpPr>
        <p:spPr>
          <a:xfrm>
            <a:off x="785091" y="1401602"/>
            <a:ext cx="2251364" cy="411376"/>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400" b="1" dirty="0">
                <a:latin typeface="Arial"/>
                <a:cs typeface="Arial"/>
              </a:rPr>
              <a:t>Boîte à outils</a:t>
            </a:r>
            <a:endParaRPr lang="fr-FR" sz="2400" dirty="0">
              <a:latin typeface="Arial"/>
              <a:cs typeface="Arial"/>
            </a:endParaRPr>
          </a:p>
        </p:txBody>
      </p:sp>
      <p:sp>
        <p:nvSpPr>
          <p:cNvPr id="5" name="Rectangle 4"/>
          <p:cNvSpPr/>
          <p:nvPr/>
        </p:nvSpPr>
        <p:spPr>
          <a:xfrm>
            <a:off x="785091" y="1921147"/>
            <a:ext cx="3833092" cy="411376"/>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smtClean="0">
                <a:latin typeface="Arial"/>
                <a:cs typeface="Arial"/>
              </a:rPr>
              <a:t>Version en expérimentation</a:t>
            </a:r>
            <a:endParaRPr lang="fr-FR" sz="2000" dirty="0">
              <a:latin typeface="Arial"/>
              <a:cs typeface="Arial"/>
            </a:endParaRPr>
          </a:p>
        </p:txBody>
      </p:sp>
      <p:sp>
        <p:nvSpPr>
          <p:cNvPr id="7" name="Rectangle 6"/>
          <p:cNvSpPr/>
          <p:nvPr/>
        </p:nvSpPr>
        <p:spPr>
          <a:xfrm>
            <a:off x="785091" y="2841040"/>
            <a:ext cx="4133273" cy="1815882"/>
          </a:xfrm>
          <a:prstGeom prst="rect">
            <a:avLst/>
          </a:prstGeom>
        </p:spPr>
        <p:txBody>
          <a:bodyPr wrap="square">
            <a:spAutoFit/>
          </a:bodyPr>
          <a:lstStyle/>
          <a:p>
            <a:r>
              <a:rPr lang="fr-FR" sz="1600" dirty="0">
                <a:latin typeface="Arial"/>
                <a:cs typeface="Arial"/>
              </a:rPr>
              <a:t>Définition d'une série d'outils modulables dérivés des méthodes développées par SDS pour accompagner les acteurs locaux à construire collectivement une vision d’avenir durable pour le territoire et à transformer/ réinventer les processus et méthodes de coproduction/concertation. </a:t>
            </a:r>
          </a:p>
        </p:txBody>
      </p:sp>
    </p:spTree>
    <p:extLst>
      <p:ext uri="{BB962C8B-B14F-4D97-AF65-F5344CB8AC3E}">
        <p14:creationId xmlns:p14="http://schemas.microsoft.com/office/powerpoint/2010/main" val="5483980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009719"/>
            <a:ext cx="7573817" cy="5386088"/>
          </a:xfrm>
          <a:prstGeom prst="rect">
            <a:avLst/>
          </a:prstGeom>
        </p:spPr>
        <p:txBody>
          <a:bodyPr wrap="square">
            <a:spAutoFit/>
          </a:bodyPr>
          <a:lstStyle/>
          <a:p>
            <a:r>
              <a:rPr lang="fr-FR" sz="1400" b="1" dirty="0" smtClean="0">
                <a:solidFill>
                  <a:srgbClr val="FD6B08"/>
                </a:solidFill>
                <a:latin typeface="Arial"/>
                <a:cs typeface="Arial"/>
              </a:rPr>
              <a:t>3. LES CONDITIONS DE MISE EN OEUVRE</a:t>
            </a:r>
          </a:p>
          <a:p>
            <a:endParaRPr lang="fr-FR" sz="1400" dirty="0" smtClean="0">
              <a:latin typeface="Arial"/>
              <a:cs typeface="Arial"/>
            </a:endParaRPr>
          </a:p>
          <a:p>
            <a:r>
              <a:rPr lang="fr-FR" sz="1400" b="1" dirty="0" smtClean="0">
                <a:latin typeface="Arial"/>
                <a:cs typeface="Arial"/>
              </a:rPr>
              <a:t>Quelle préparation? Avec quel matériel? Suivant quelles étapes ?</a:t>
            </a:r>
          </a:p>
          <a:p>
            <a:r>
              <a:rPr lang="fr-FR" sz="1200" dirty="0" smtClean="0">
                <a:latin typeface="Arial"/>
                <a:cs typeface="Arial"/>
              </a:rPr>
              <a:t>- Choisir parmi la liste de défis ceux qui sont les plus adaptés au territoire</a:t>
            </a:r>
          </a:p>
          <a:p>
            <a:pPr indent="12700">
              <a:buFontTx/>
              <a:buChar char="-"/>
            </a:pPr>
            <a:r>
              <a:rPr lang="fr-FR" sz="1200" dirty="0" smtClean="0">
                <a:latin typeface="Arial"/>
                <a:cs typeface="Arial"/>
              </a:rPr>
              <a:t> Ne pas hésiter à modifier les défis existants ou à en ajouter de nouveaux </a:t>
            </a:r>
          </a:p>
          <a:p>
            <a:r>
              <a:rPr lang="fr-FR" sz="1200" dirty="0" smtClean="0">
                <a:latin typeface="Arial"/>
                <a:cs typeface="Arial"/>
              </a:rPr>
              <a:t>- Une salle avec des tables pour sous-groupes de 4-5 personnes</a:t>
            </a:r>
          </a:p>
          <a:p>
            <a:r>
              <a:rPr lang="fr-FR" sz="1200" dirty="0" smtClean="0">
                <a:latin typeface="Arial"/>
                <a:cs typeface="Arial"/>
              </a:rPr>
              <a:t>- Un mur d'affichage</a:t>
            </a:r>
          </a:p>
          <a:p>
            <a:r>
              <a:rPr lang="fr-FR" sz="1200" dirty="0" smtClean="0">
                <a:latin typeface="Arial"/>
                <a:cs typeface="Arial"/>
              </a:rPr>
              <a:t>- Une caméra pour enregistrer les présentations (optionnel)</a:t>
            </a:r>
          </a:p>
          <a:p>
            <a:r>
              <a:rPr lang="fr-FR" sz="1400" dirty="0" smtClean="0">
                <a:latin typeface="Arial"/>
                <a:cs typeface="Arial"/>
              </a:rPr>
              <a:t> </a:t>
            </a:r>
          </a:p>
          <a:p>
            <a:r>
              <a:rPr lang="fr-FR" sz="1400" b="1" dirty="0" smtClean="0">
                <a:latin typeface="Arial"/>
                <a:cs typeface="Arial"/>
              </a:rPr>
              <a:t>Quelle animation?</a:t>
            </a:r>
          </a:p>
          <a:p>
            <a:r>
              <a:rPr lang="fr-FR" sz="1200" dirty="0" smtClean="0">
                <a:latin typeface="Arial"/>
                <a:cs typeface="Arial"/>
              </a:rPr>
              <a:t>- Un animateur pour présenter et lancer l'exercice</a:t>
            </a:r>
          </a:p>
          <a:p>
            <a:r>
              <a:rPr lang="fr-FR" sz="1200" dirty="0" smtClean="0">
                <a:latin typeface="Arial"/>
                <a:cs typeface="Arial"/>
              </a:rPr>
              <a:t>- À chaque table un participant est chargé de lire le défi à voix haute</a:t>
            </a:r>
          </a:p>
          <a:p>
            <a:r>
              <a:rPr lang="fr-FR" sz="1200" dirty="0" smtClean="0">
                <a:latin typeface="Arial"/>
                <a:cs typeface="Arial"/>
              </a:rPr>
              <a:t>- L'animateur passe de table en table pour écouter les conversations et le cas échéant relancer la dynamique ou engager la discussion avec les participants</a:t>
            </a:r>
          </a:p>
          <a:p>
            <a:pPr marL="171450" indent="-171450">
              <a:buFontTx/>
              <a:buChar char="-"/>
            </a:pPr>
            <a:r>
              <a:rPr lang="fr-FR" sz="1200" dirty="0" smtClean="0">
                <a:latin typeface="Arial"/>
                <a:cs typeface="Arial"/>
              </a:rPr>
              <a:t>Laisser environ </a:t>
            </a:r>
            <a:r>
              <a:rPr lang="fr-FR" sz="1200" dirty="0" smtClean="0">
                <a:latin typeface="Arial"/>
                <a:cs typeface="Arial"/>
              </a:rPr>
              <a:t>30</a:t>
            </a:r>
            <a:r>
              <a:rPr lang="fr-FR" sz="1200" dirty="0" smtClean="0">
                <a:latin typeface="Arial"/>
                <a:cs typeface="Arial"/>
              </a:rPr>
              <a:t>-</a:t>
            </a:r>
            <a:r>
              <a:rPr lang="fr-FR" sz="1200" dirty="0">
                <a:latin typeface="Arial"/>
                <a:cs typeface="Arial"/>
              </a:rPr>
              <a:t>4</a:t>
            </a:r>
            <a:r>
              <a:rPr lang="fr-FR" sz="1200" dirty="0" smtClean="0">
                <a:latin typeface="Arial"/>
                <a:cs typeface="Arial"/>
              </a:rPr>
              <a:t>0 </a:t>
            </a:r>
            <a:r>
              <a:rPr lang="fr-FR" sz="1200" dirty="0" smtClean="0">
                <a:latin typeface="Arial"/>
                <a:cs typeface="Arial"/>
              </a:rPr>
              <a:t>minutes de discussion en petits groupes et </a:t>
            </a:r>
            <a:r>
              <a:rPr lang="fr-FR" sz="1200" dirty="0" smtClean="0">
                <a:latin typeface="Arial"/>
                <a:cs typeface="Arial"/>
              </a:rPr>
              <a:t>20-30</a:t>
            </a:r>
            <a:r>
              <a:rPr lang="fr-FR" sz="1200" dirty="0" smtClean="0">
                <a:latin typeface="Arial"/>
                <a:cs typeface="Arial"/>
              </a:rPr>
              <a:t> </a:t>
            </a:r>
            <a:r>
              <a:rPr lang="fr-FR" sz="1200" dirty="0" smtClean="0">
                <a:latin typeface="Arial"/>
                <a:cs typeface="Arial"/>
              </a:rPr>
              <a:t>minutes de partage collectif</a:t>
            </a:r>
          </a:p>
          <a:p>
            <a:r>
              <a:rPr lang="fr-FR" sz="1400" dirty="0" smtClean="0">
                <a:latin typeface="Arial"/>
                <a:cs typeface="Arial"/>
              </a:rPr>
              <a:t> </a:t>
            </a:r>
          </a:p>
          <a:p>
            <a:r>
              <a:rPr lang="fr-FR" sz="1400" b="1" dirty="0" smtClean="0">
                <a:latin typeface="Arial"/>
                <a:cs typeface="Arial"/>
              </a:rPr>
              <a:t>Durée :</a:t>
            </a:r>
          </a:p>
          <a:p>
            <a:r>
              <a:rPr lang="fr-FR" sz="1200" dirty="0" smtClean="0">
                <a:latin typeface="Arial"/>
                <a:cs typeface="Arial"/>
              </a:rPr>
              <a:t>De </a:t>
            </a:r>
            <a:r>
              <a:rPr lang="fr-FR" sz="1200" dirty="0" smtClean="0">
                <a:latin typeface="Arial"/>
                <a:cs typeface="Arial"/>
              </a:rPr>
              <a:t>60</a:t>
            </a:r>
            <a:r>
              <a:rPr lang="fr-FR" sz="1200" dirty="0" smtClean="0">
                <a:latin typeface="Arial"/>
                <a:cs typeface="Arial"/>
              </a:rPr>
              <a:t> </a:t>
            </a:r>
            <a:r>
              <a:rPr lang="fr-FR" sz="1200" dirty="0">
                <a:latin typeface="Arial"/>
                <a:cs typeface="Arial"/>
              </a:rPr>
              <a:t>à </a:t>
            </a:r>
            <a:r>
              <a:rPr lang="fr-FR" sz="1200" dirty="0" smtClean="0">
                <a:latin typeface="Arial"/>
                <a:cs typeface="Arial"/>
              </a:rPr>
              <a:t>90 </a:t>
            </a:r>
            <a:r>
              <a:rPr lang="fr-FR" sz="1200" dirty="0">
                <a:latin typeface="Arial"/>
                <a:cs typeface="Arial"/>
              </a:rPr>
              <a:t>minutes</a:t>
            </a:r>
          </a:p>
          <a:p>
            <a:r>
              <a:rPr lang="fr-FR" sz="1400" dirty="0">
                <a:latin typeface="Arial"/>
                <a:cs typeface="Arial"/>
              </a:rPr>
              <a:t> </a:t>
            </a:r>
            <a:endParaRPr lang="fr-FR" sz="1400" b="1" dirty="0">
              <a:latin typeface="Arial"/>
              <a:cs typeface="Arial"/>
            </a:endParaRPr>
          </a:p>
          <a:p>
            <a:r>
              <a:rPr lang="fr-FR" sz="1400" b="1" dirty="0" smtClean="0">
                <a:latin typeface="Arial"/>
                <a:cs typeface="Arial"/>
              </a:rPr>
              <a:t>Avantages détectés / points de vigilance :</a:t>
            </a:r>
            <a:endParaRPr lang="fr-FR" sz="1400" b="1" dirty="0">
              <a:latin typeface="Arial"/>
              <a:cs typeface="Arial"/>
            </a:endParaRPr>
          </a:p>
          <a:p>
            <a:r>
              <a:rPr lang="fr-FR" sz="1200" dirty="0" smtClean="0">
                <a:latin typeface="Arial"/>
                <a:cs typeface="Arial"/>
              </a:rPr>
              <a:t>- Résultats </a:t>
            </a:r>
            <a:r>
              <a:rPr lang="fr-FR" sz="1200" dirty="0">
                <a:latin typeface="Arial"/>
                <a:cs typeface="Arial"/>
              </a:rPr>
              <a:t>directement exploitables et réalistes</a:t>
            </a:r>
          </a:p>
          <a:p>
            <a:r>
              <a:rPr lang="fr-FR" sz="1200" dirty="0" smtClean="0">
                <a:latin typeface="Arial"/>
                <a:cs typeface="Arial"/>
              </a:rPr>
              <a:t>- Exercice </a:t>
            </a:r>
            <a:r>
              <a:rPr lang="fr-FR" sz="1200" dirty="0">
                <a:latin typeface="Arial"/>
                <a:cs typeface="Arial"/>
              </a:rPr>
              <a:t>très ludique et consolidant la participation</a:t>
            </a:r>
          </a:p>
          <a:p>
            <a:r>
              <a:rPr lang="fr-FR" sz="1200" dirty="0" smtClean="0">
                <a:latin typeface="Arial"/>
                <a:cs typeface="Arial"/>
              </a:rPr>
              <a:t>- Intérêt </a:t>
            </a:r>
            <a:r>
              <a:rPr lang="fr-FR" sz="1200" dirty="0">
                <a:latin typeface="Arial"/>
                <a:cs typeface="Arial"/>
              </a:rPr>
              <a:t>de l'enregistrement vidéo simulant un reportage dans le futur du territoire</a:t>
            </a:r>
          </a:p>
          <a:p>
            <a:r>
              <a:rPr lang="fr-FR" sz="1200" dirty="0" smtClean="0">
                <a:latin typeface="Arial"/>
                <a:cs typeface="Arial"/>
              </a:rPr>
              <a:t>- S'assurer </a:t>
            </a:r>
            <a:r>
              <a:rPr lang="fr-FR" sz="1200" dirty="0">
                <a:latin typeface="Arial"/>
                <a:cs typeface="Arial"/>
              </a:rPr>
              <a:t>de la bonne articulation avec les enjeux du diagnostique</a:t>
            </a:r>
          </a:p>
          <a:p>
            <a:r>
              <a:rPr lang="fr-FR" sz="1200" dirty="0" smtClean="0">
                <a:latin typeface="Arial"/>
                <a:cs typeface="Arial"/>
              </a:rPr>
              <a:t>- Synthétiser </a:t>
            </a:r>
            <a:r>
              <a:rPr lang="fr-FR" sz="1200" dirty="0">
                <a:latin typeface="Arial"/>
                <a:cs typeface="Arial"/>
              </a:rPr>
              <a:t>la production issue de chaque défi vers le travail prospectif </a:t>
            </a:r>
          </a:p>
          <a:p>
            <a:endParaRPr lang="fr-FR" sz="1400" dirty="0">
              <a:latin typeface="Arial"/>
              <a:cs typeface="Arial"/>
            </a:endParaRPr>
          </a:p>
        </p:txBody>
      </p:sp>
    </p:spTree>
    <p:extLst>
      <p:ext uri="{BB962C8B-B14F-4D97-AF65-F5344CB8AC3E}">
        <p14:creationId xmlns:p14="http://schemas.microsoft.com/office/powerpoint/2010/main" val="604911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817901"/>
            <a:ext cx="7550726" cy="2985432"/>
          </a:xfrm>
          <a:prstGeom prst="rect">
            <a:avLst/>
          </a:prstGeom>
        </p:spPr>
        <p:txBody>
          <a:bodyPr wrap="square">
            <a:spAutoFit/>
          </a:bodyPr>
          <a:lstStyle/>
          <a:p>
            <a:r>
              <a:rPr lang="fr-FR" sz="1400" b="1" dirty="0" smtClean="0">
                <a:solidFill>
                  <a:srgbClr val="FD6B08"/>
                </a:solidFill>
                <a:latin typeface="Arial"/>
                <a:cs typeface="Arial"/>
              </a:rPr>
              <a:t>4. LE DÉTAIL ÉTAPE PAR ÉTAPE</a:t>
            </a:r>
          </a:p>
          <a:p>
            <a:endParaRPr lang="fr-FR" sz="1400" dirty="0" smtClean="0">
              <a:latin typeface="Arial"/>
              <a:cs typeface="Arial"/>
            </a:endParaRPr>
          </a:p>
          <a:p>
            <a:r>
              <a:rPr lang="fr-FR" sz="1400" b="1" dirty="0" smtClean="0">
                <a:latin typeface="Arial"/>
                <a:cs typeface="Arial"/>
              </a:rPr>
              <a:t>Préparation</a:t>
            </a:r>
            <a:r>
              <a:rPr lang="fr-FR" sz="1400" b="1" dirty="0">
                <a:latin typeface="Arial"/>
                <a:cs typeface="Arial"/>
              </a:rPr>
              <a:t>, matériel, </a:t>
            </a:r>
            <a:r>
              <a:rPr lang="fr-FR" sz="1400" b="1" dirty="0" smtClean="0">
                <a:latin typeface="Arial"/>
                <a:cs typeface="Arial"/>
              </a:rPr>
              <a:t>étapes</a:t>
            </a:r>
          </a:p>
          <a:p>
            <a:endParaRPr lang="fr-FR" sz="1400" b="1" dirty="0">
              <a:latin typeface="Arial"/>
              <a:cs typeface="Arial"/>
            </a:endParaRPr>
          </a:p>
          <a:p>
            <a:r>
              <a:rPr lang="fr-FR" sz="1200" b="1" dirty="0" smtClean="0">
                <a:latin typeface="Arial"/>
                <a:cs typeface="Arial"/>
              </a:rPr>
              <a:t>Étapes préparatoires :</a:t>
            </a:r>
            <a:endParaRPr lang="fr-FR" sz="1200" b="1" dirty="0">
              <a:latin typeface="Arial"/>
              <a:cs typeface="Arial"/>
            </a:endParaRPr>
          </a:p>
          <a:p>
            <a:r>
              <a:rPr lang="fr-FR" sz="1200" dirty="0" smtClean="0">
                <a:latin typeface="Arial"/>
                <a:cs typeface="Arial"/>
              </a:rPr>
              <a:t>1. Choix</a:t>
            </a:r>
            <a:r>
              <a:rPr lang="fr-FR" sz="1200" dirty="0">
                <a:latin typeface="Arial"/>
                <a:cs typeface="Arial"/>
              </a:rPr>
              <a:t>, adaptation, complément des défis</a:t>
            </a:r>
          </a:p>
          <a:p>
            <a:r>
              <a:rPr lang="fr-FR" sz="1200" dirty="0" smtClean="0">
                <a:latin typeface="Arial"/>
                <a:cs typeface="Arial"/>
              </a:rPr>
              <a:t>2. Impression </a:t>
            </a:r>
            <a:r>
              <a:rPr lang="fr-FR" sz="1200" dirty="0">
                <a:latin typeface="Arial"/>
                <a:cs typeface="Arial"/>
              </a:rPr>
              <a:t>d'un jeu de 5 '</a:t>
            </a:r>
            <a:r>
              <a:rPr lang="fr-FR" sz="1200" dirty="0" smtClean="0">
                <a:latin typeface="Arial"/>
                <a:cs typeface="Arial"/>
              </a:rPr>
              <a:t>écrans' </a:t>
            </a:r>
            <a:r>
              <a:rPr lang="fr-FR" sz="1200" dirty="0">
                <a:latin typeface="Arial"/>
                <a:cs typeface="Arial"/>
              </a:rPr>
              <a:t>du dossier du journal local </a:t>
            </a:r>
            <a:r>
              <a:rPr lang="fr-FR" sz="1200" dirty="0" smtClean="0">
                <a:latin typeface="Arial"/>
                <a:cs typeface="Arial"/>
              </a:rPr>
              <a:t>(1 </a:t>
            </a:r>
            <a:r>
              <a:rPr lang="fr-FR" sz="1200" dirty="0" smtClean="0">
                <a:latin typeface="Arial"/>
                <a:cs typeface="Arial"/>
              </a:rPr>
              <a:t>défi </a:t>
            </a:r>
            <a:r>
              <a:rPr lang="fr-FR" sz="1200" dirty="0" smtClean="0">
                <a:latin typeface="Arial"/>
                <a:cs typeface="Arial"/>
              </a:rPr>
              <a:t>+ </a:t>
            </a:r>
            <a:r>
              <a:rPr lang="fr-FR" sz="1200" dirty="0" smtClean="0">
                <a:latin typeface="Arial"/>
                <a:cs typeface="Arial"/>
              </a:rPr>
              <a:t>4 pages du dossier) </a:t>
            </a:r>
            <a:r>
              <a:rPr lang="fr-FR" sz="1200" dirty="0" smtClean="0">
                <a:latin typeface="Arial"/>
                <a:cs typeface="Arial"/>
              </a:rPr>
              <a:t>pour chaque table </a:t>
            </a:r>
            <a:r>
              <a:rPr lang="fr-FR" sz="1200" dirty="0">
                <a:latin typeface="Arial"/>
                <a:cs typeface="Arial"/>
              </a:rPr>
              <a:t>de 4-5 </a:t>
            </a:r>
            <a:r>
              <a:rPr lang="fr-FR" sz="1200" dirty="0" smtClean="0">
                <a:latin typeface="Arial"/>
                <a:cs typeface="Arial"/>
              </a:rPr>
              <a:t>personnes</a:t>
            </a:r>
          </a:p>
          <a:p>
            <a:endParaRPr lang="fr-FR" sz="1200" dirty="0">
              <a:latin typeface="Arial"/>
              <a:cs typeface="Arial"/>
            </a:endParaRPr>
          </a:p>
          <a:p>
            <a:r>
              <a:rPr lang="fr-FR" sz="1200" b="1" dirty="0" smtClean="0">
                <a:latin typeface="Arial"/>
                <a:cs typeface="Arial"/>
              </a:rPr>
              <a:t>Déroulé de l’atelier en 3 grandes étapes</a:t>
            </a:r>
            <a:endParaRPr lang="fr-FR" sz="1200" b="1" dirty="0">
              <a:latin typeface="Arial"/>
              <a:cs typeface="Arial"/>
            </a:endParaRPr>
          </a:p>
          <a:p>
            <a:pPr marL="228600" indent="-228600">
              <a:buAutoNum type="arabicPeriod"/>
            </a:pPr>
            <a:r>
              <a:rPr lang="fr-FR" sz="1200" dirty="0" smtClean="0">
                <a:latin typeface="Arial"/>
                <a:cs typeface="Arial"/>
              </a:rPr>
              <a:t>Chaque </a:t>
            </a:r>
            <a:r>
              <a:rPr lang="fr-FR" sz="1200" dirty="0">
                <a:latin typeface="Arial"/>
                <a:cs typeface="Arial"/>
              </a:rPr>
              <a:t>table reçoit un défi différent et le partage avec les autres groupes à voix haute (8-10 min. max</a:t>
            </a:r>
            <a:r>
              <a:rPr lang="fr-FR" sz="1200" dirty="0" smtClean="0">
                <a:latin typeface="Arial"/>
                <a:cs typeface="Arial"/>
              </a:rPr>
              <a:t>)</a:t>
            </a:r>
          </a:p>
          <a:p>
            <a:r>
              <a:rPr lang="fr-FR" sz="1200" dirty="0">
                <a:latin typeface="Arial"/>
                <a:cs typeface="Arial"/>
              </a:rPr>
              <a:t>– </a:t>
            </a:r>
            <a:r>
              <a:rPr lang="fr-FR" sz="1200" i="1" dirty="0">
                <a:latin typeface="Arial"/>
                <a:cs typeface="Arial"/>
              </a:rPr>
              <a:t>Variante : plusieurs </a:t>
            </a:r>
            <a:r>
              <a:rPr lang="fr-FR" sz="1200" i="1" dirty="0" smtClean="0">
                <a:latin typeface="Arial"/>
                <a:cs typeface="Arial"/>
              </a:rPr>
              <a:t>défis </a:t>
            </a:r>
            <a:r>
              <a:rPr lang="fr-FR" sz="1200" i="1" dirty="0">
                <a:latin typeface="Arial"/>
                <a:cs typeface="Arial"/>
              </a:rPr>
              <a:t>peuvent être distribués sur une même table pour laisser un choix</a:t>
            </a:r>
          </a:p>
          <a:p>
            <a:r>
              <a:rPr lang="fr-FR" sz="1200" dirty="0" smtClean="0">
                <a:latin typeface="Arial"/>
                <a:cs typeface="Arial"/>
              </a:rPr>
              <a:t>2. Laisser 30 </a:t>
            </a:r>
            <a:r>
              <a:rPr lang="fr-FR" sz="1200" dirty="0">
                <a:latin typeface="Arial"/>
                <a:cs typeface="Arial"/>
              </a:rPr>
              <a:t>minutes de travail en sous-</a:t>
            </a:r>
            <a:r>
              <a:rPr lang="fr-FR" sz="1200" dirty="0" smtClean="0">
                <a:latin typeface="Arial"/>
                <a:cs typeface="Arial"/>
              </a:rPr>
              <a:t>groupes pour discuter et remplir les fiches</a:t>
            </a:r>
            <a:endParaRPr lang="fr-FR" sz="1200" dirty="0">
              <a:latin typeface="Arial"/>
              <a:cs typeface="Arial"/>
            </a:endParaRPr>
          </a:p>
          <a:p>
            <a:r>
              <a:rPr lang="fr-FR" sz="1200" dirty="0" smtClean="0">
                <a:latin typeface="Arial"/>
                <a:cs typeface="Arial"/>
              </a:rPr>
              <a:t>3. Partage </a:t>
            </a:r>
            <a:r>
              <a:rPr lang="fr-FR" sz="1200" dirty="0">
                <a:latin typeface="Arial"/>
                <a:cs typeface="Arial"/>
              </a:rPr>
              <a:t>des synthèses en </a:t>
            </a:r>
            <a:r>
              <a:rPr lang="fr-FR" sz="1200" dirty="0" smtClean="0">
                <a:latin typeface="Arial"/>
                <a:cs typeface="Arial"/>
              </a:rPr>
              <a:t>plénière (</a:t>
            </a:r>
            <a:r>
              <a:rPr lang="fr-FR" sz="1200" dirty="0">
                <a:latin typeface="Arial"/>
                <a:cs typeface="Arial"/>
              </a:rPr>
              <a:t>5 </a:t>
            </a:r>
            <a:r>
              <a:rPr lang="fr-FR" sz="1200" dirty="0" smtClean="0">
                <a:latin typeface="Arial"/>
                <a:cs typeface="Arial"/>
              </a:rPr>
              <a:t>minutes maximum </a:t>
            </a:r>
            <a:r>
              <a:rPr lang="fr-FR" sz="1200" dirty="0">
                <a:latin typeface="Arial"/>
                <a:cs typeface="Arial"/>
              </a:rPr>
              <a:t>par groupe</a:t>
            </a:r>
            <a:r>
              <a:rPr lang="fr-FR" sz="1200" dirty="0" smtClean="0">
                <a:latin typeface="Arial"/>
                <a:cs typeface="Arial"/>
              </a:rPr>
              <a:t>)</a:t>
            </a:r>
          </a:p>
          <a:p>
            <a:r>
              <a:rPr lang="fr-FR" sz="1200" i="1" dirty="0" smtClean="0">
                <a:latin typeface="Arial"/>
                <a:cs typeface="Arial"/>
              </a:rPr>
              <a:t>– Optionnel : Enregistrement </a:t>
            </a:r>
            <a:r>
              <a:rPr lang="fr-FR" sz="1200" i="1" dirty="0">
                <a:latin typeface="Arial"/>
                <a:cs typeface="Arial"/>
              </a:rPr>
              <a:t>vidéo et incrustation des rapporteurs sur un fond illustrant le </a:t>
            </a:r>
            <a:r>
              <a:rPr lang="fr-FR" sz="1200" i="1" dirty="0" smtClean="0">
                <a:latin typeface="Arial"/>
                <a:cs typeface="Arial"/>
              </a:rPr>
              <a:t>défi</a:t>
            </a:r>
            <a:endParaRPr lang="fr-FR" sz="1200" i="1" dirty="0">
              <a:latin typeface="Arial"/>
              <a:cs typeface="Arial"/>
            </a:endParaRPr>
          </a:p>
        </p:txBody>
      </p:sp>
    </p:spTree>
    <p:extLst>
      <p:ext uri="{BB962C8B-B14F-4D97-AF65-F5344CB8AC3E}">
        <p14:creationId xmlns:p14="http://schemas.microsoft.com/office/powerpoint/2010/main" val="1141462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A21_test_de_robustesse_challenges.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5092" y="2205830"/>
            <a:ext cx="1604817" cy="1111028"/>
          </a:xfrm>
          <a:prstGeom prst="rect">
            <a:avLst/>
          </a:prstGeom>
        </p:spPr>
      </p:pic>
      <p:sp>
        <p:nvSpPr>
          <p:cNvPr id="4" name="Rectangle 3"/>
          <p:cNvSpPr/>
          <p:nvPr/>
        </p:nvSpPr>
        <p:spPr>
          <a:xfrm>
            <a:off x="3059539" y="2207588"/>
            <a:ext cx="5033817" cy="584776"/>
          </a:xfrm>
          <a:prstGeom prst="rect">
            <a:avLst/>
          </a:prstGeom>
        </p:spPr>
        <p:txBody>
          <a:bodyPr wrap="square">
            <a:spAutoFit/>
          </a:bodyPr>
          <a:lstStyle/>
          <a:p>
            <a:r>
              <a:rPr lang="fr-FR" sz="1600" dirty="0">
                <a:latin typeface="Arial"/>
                <a:cs typeface="Arial"/>
              </a:rPr>
              <a:t>x</a:t>
            </a:r>
            <a:r>
              <a:rPr lang="fr-FR" sz="1600" dirty="0" smtClean="0">
                <a:latin typeface="Arial"/>
                <a:cs typeface="Arial"/>
              </a:rPr>
              <a:t>12 </a:t>
            </a:r>
            <a:r>
              <a:rPr lang="fr-FR" sz="1600" dirty="0" smtClean="0">
                <a:latin typeface="Arial"/>
                <a:cs typeface="Arial"/>
              </a:rPr>
              <a:t>défis </a:t>
            </a:r>
            <a:r>
              <a:rPr lang="fr-FR" sz="1600" dirty="0" smtClean="0">
                <a:latin typeface="Arial"/>
                <a:cs typeface="Arial"/>
              </a:rPr>
              <a:t>en format A4 horizontal (non spécifique à un territoire)</a:t>
            </a:r>
            <a:endParaRPr lang="fr-FR" sz="1600" dirty="0">
              <a:latin typeface="Arial"/>
              <a:cs typeface="Arial"/>
            </a:endParaRPr>
          </a:p>
        </p:txBody>
      </p:sp>
      <p:pic>
        <p:nvPicPr>
          <p:cNvPr id="5" name="Image 4" descr="A21_test_de_robustesse_challenges.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229728">
            <a:off x="926295" y="2285940"/>
            <a:ext cx="1604817" cy="1111028"/>
          </a:xfrm>
          <a:prstGeom prst="rect">
            <a:avLst/>
          </a:prstGeom>
        </p:spPr>
      </p:pic>
      <p:pic>
        <p:nvPicPr>
          <p:cNvPr id="7" name="Image 6" descr="A21_Test de Robustesse.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73732" y="4319729"/>
            <a:ext cx="1801088" cy="1246908"/>
          </a:xfrm>
          <a:prstGeom prst="rect">
            <a:avLst/>
          </a:prstGeom>
        </p:spPr>
      </p:pic>
      <p:pic>
        <p:nvPicPr>
          <p:cNvPr id="8" name="Image 7" descr="A21_Test de Robustesse.pd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81368" y="4219548"/>
            <a:ext cx="1801088" cy="1246907"/>
          </a:xfrm>
          <a:prstGeom prst="rect">
            <a:avLst/>
          </a:prstGeom>
        </p:spPr>
      </p:pic>
      <p:pic>
        <p:nvPicPr>
          <p:cNvPr id="9" name="Image 8" descr="A21_Test de Robustesse.pdf"/>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7452" y="4127184"/>
            <a:ext cx="1801088" cy="1246907"/>
          </a:xfrm>
          <a:prstGeom prst="rect">
            <a:avLst/>
          </a:prstGeom>
        </p:spPr>
      </p:pic>
      <p:pic>
        <p:nvPicPr>
          <p:cNvPr id="6" name="Image 5" descr="A21_Test de Robustesse.pdf"/>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5092" y="4032413"/>
            <a:ext cx="1801088" cy="1246907"/>
          </a:xfrm>
          <a:prstGeom prst="rect">
            <a:avLst/>
          </a:prstGeom>
        </p:spPr>
      </p:pic>
      <p:sp>
        <p:nvSpPr>
          <p:cNvPr id="10" name="Rectangle 9"/>
          <p:cNvSpPr/>
          <p:nvPr/>
        </p:nvSpPr>
        <p:spPr>
          <a:xfrm>
            <a:off x="3059540" y="4023917"/>
            <a:ext cx="5657278" cy="584776"/>
          </a:xfrm>
          <a:prstGeom prst="rect">
            <a:avLst/>
          </a:prstGeom>
        </p:spPr>
        <p:txBody>
          <a:bodyPr wrap="square">
            <a:spAutoFit/>
          </a:bodyPr>
          <a:lstStyle/>
          <a:p>
            <a:r>
              <a:rPr lang="fr-FR" sz="1600" dirty="0" smtClean="0">
                <a:latin typeface="Arial"/>
                <a:cs typeface="Arial"/>
              </a:rPr>
              <a:t>x </a:t>
            </a:r>
            <a:r>
              <a:rPr lang="fr-FR" sz="1600" dirty="0" smtClean="0">
                <a:latin typeface="Arial"/>
                <a:cs typeface="Arial"/>
              </a:rPr>
              <a:t>jeu </a:t>
            </a:r>
            <a:r>
              <a:rPr lang="fr-FR" sz="1600" dirty="0" smtClean="0">
                <a:latin typeface="Arial"/>
                <a:cs typeface="Arial"/>
              </a:rPr>
              <a:t>composé de 4 pages A4 horizontales (un </a:t>
            </a:r>
            <a:r>
              <a:rPr lang="fr-FR" sz="1600" dirty="0" smtClean="0">
                <a:latin typeface="Arial"/>
                <a:cs typeface="Arial"/>
              </a:rPr>
              <a:t>jeun par </a:t>
            </a:r>
            <a:r>
              <a:rPr lang="fr-FR" sz="1600" dirty="0" smtClean="0">
                <a:latin typeface="Arial"/>
                <a:cs typeface="Arial"/>
              </a:rPr>
              <a:t>table)</a:t>
            </a:r>
            <a:endParaRPr lang="fr-FR" sz="1600" dirty="0">
              <a:latin typeface="Arial"/>
              <a:cs typeface="Arial"/>
            </a:endParaRPr>
          </a:p>
        </p:txBody>
      </p:sp>
      <p:pic>
        <p:nvPicPr>
          <p:cNvPr id="11" name="Image 10" descr="A21_test_de_robustesse_challenges.pdf"/>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73723" y="2424486"/>
            <a:ext cx="1604817" cy="1111028"/>
          </a:xfrm>
          <a:prstGeom prst="rect">
            <a:avLst/>
          </a:prstGeom>
        </p:spPr>
      </p:pic>
      <p:sp>
        <p:nvSpPr>
          <p:cNvPr id="14" name="Rectangle 13"/>
          <p:cNvSpPr/>
          <p:nvPr/>
        </p:nvSpPr>
        <p:spPr>
          <a:xfrm>
            <a:off x="3059540" y="4450792"/>
            <a:ext cx="5403272" cy="1015663"/>
          </a:xfrm>
          <a:prstGeom prst="rect">
            <a:avLst/>
          </a:prstGeom>
        </p:spPr>
        <p:txBody>
          <a:bodyPr wrap="square">
            <a:spAutoFit/>
          </a:bodyPr>
          <a:lstStyle/>
          <a:p>
            <a:r>
              <a:rPr lang="fr-FR" sz="1200" b="1" i="1" dirty="0" smtClean="0">
                <a:latin typeface="Arial"/>
                <a:cs typeface="Arial"/>
              </a:rPr>
              <a:t>Détails du </a:t>
            </a:r>
            <a:r>
              <a:rPr lang="fr-FR" sz="1200" b="1" i="1" dirty="0" smtClean="0">
                <a:latin typeface="Arial"/>
                <a:cs typeface="Arial"/>
              </a:rPr>
              <a:t>jeu</a:t>
            </a:r>
            <a:endParaRPr lang="fr-FR" sz="1200" b="1" i="1" dirty="0" smtClean="0">
              <a:latin typeface="Arial"/>
              <a:cs typeface="Arial"/>
            </a:endParaRPr>
          </a:p>
          <a:p>
            <a:r>
              <a:rPr lang="fr-FR" sz="1200" dirty="0" smtClean="0">
                <a:latin typeface="Arial"/>
                <a:cs typeface="Arial"/>
              </a:rPr>
              <a:t>Page 1 : Le </a:t>
            </a:r>
            <a:r>
              <a:rPr lang="fr-FR" sz="1200" dirty="0">
                <a:latin typeface="Arial"/>
                <a:cs typeface="Arial"/>
              </a:rPr>
              <a:t>phénomène à travers le </a:t>
            </a:r>
            <a:r>
              <a:rPr lang="fr-FR" sz="1200" dirty="0" smtClean="0">
                <a:latin typeface="Arial"/>
                <a:cs typeface="Arial"/>
              </a:rPr>
              <a:t>pays</a:t>
            </a:r>
          </a:p>
          <a:p>
            <a:r>
              <a:rPr lang="fr-FR" sz="1200" dirty="0" smtClean="0">
                <a:latin typeface="Arial"/>
                <a:cs typeface="Arial"/>
              </a:rPr>
              <a:t>Page 2 </a:t>
            </a:r>
            <a:r>
              <a:rPr lang="fr-FR" sz="1200" dirty="0">
                <a:latin typeface="Arial"/>
                <a:cs typeface="Arial"/>
              </a:rPr>
              <a:t>: </a:t>
            </a:r>
            <a:r>
              <a:rPr lang="fr-FR" sz="1200" dirty="0" smtClean="0">
                <a:latin typeface="Arial"/>
                <a:cs typeface="Arial"/>
              </a:rPr>
              <a:t>Quels </a:t>
            </a:r>
            <a:r>
              <a:rPr lang="fr-FR" sz="1200" dirty="0">
                <a:latin typeface="Arial"/>
                <a:cs typeface="Arial"/>
              </a:rPr>
              <a:t>rôles l'Agenda 21 a-</a:t>
            </a:r>
            <a:r>
              <a:rPr lang="fr-FR" sz="1200" dirty="0" err="1">
                <a:latin typeface="Arial"/>
                <a:cs typeface="Arial"/>
              </a:rPr>
              <a:t>t'il</a:t>
            </a:r>
            <a:r>
              <a:rPr lang="fr-FR" sz="1200" dirty="0">
                <a:latin typeface="Arial"/>
                <a:cs typeface="Arial"/>
              </a:rPr>
              <a:t> joué face à ce phénomène?</a:t>
            </a:r>
            <a:endParaRPr lang="fr-FR" sz="1200" dirty="0" smtClean="0">
              <a:latin typeface="Arial"/>
              <a:cs typeface="Arial"/>
            </a:endParaRPr>
          </a:p>
          <a:p>
            <a:r>
              <a:rPr lang="fr-FR" sz="1200" dirty="0" smtClean="0">
                <a:latin typeface="Arial"/>
                <a:cs typeface="Arial"/>
              </a:rPr>
              <a:t>Page 3 : Retour en 2013</a:t>
            </a:r>
          </a:p>
          <a:p>
            <a:r>
              <a:rPr lang="fr-FR" sz="1200" dirty="0" smtClean="0">
                <a:latin typeface="Arial"/>
                <a:cs typeface="Arial"/>
              </a:rPr>
              <a:t>Page </a:t>
            </a:r>
            <a:r>
              <a:rPr lang="fr-FR" sz="1200" dirty="0">
                <a:latin typeface="Arial"/>
                <a:cs typeface="Arial"/>
              </a:rPr>
              <a:t>4 : </a:t>
            </a:r>
            <a:r>
              <a:rPr lang="fr-FR" sz="1200" dirty="0" smtClean="0">
                <a:latin typeface="Arial"/>
                <a:cs typeface="Arial"/>
              </a:rPr>
              <a:t>Qu'est </a:t>
            </a:r>
            <a:r>
              <a:rPr lang="fr-FR" sz="1200" dirty="0">
                <a:latin typeface="Arial"/>
                <a:cs typeface="Arial"/>
              </a:rPr>
              <a:t>ce qui aurait pu être fait de plus</a:t>
            </a:r>
            <a:r>
              <a:rPr lang="fr-FR" sz="1200" dirty="0" smtClean="0">
                <a:latin typeface="Arial"/>
                <a:cs typeface="Arial"/>
              </a:rPr>
              <a:t>?</a:t>
            </a:r>
          </a:p>
        </p:txBody>
      </p:sp>
      <p:sp>
        <p:nvSpPr>
          <p:cNvPr id="17" name="Rectangle 16"/>
          <p:cNvSpPr/>
          <p:nvPr/>
        </p:nvSpPr>
        <p:spPr>
          <a:xfrm>
            <a:off x="3059540" y="2809719"/>
            <a:ext cx="5657278" cy="646331"/>
          </a:xfrm>
          <a:prstGeom prst="rect">
            <a:avLst/>
          </a:prstGeom>
        </p:spPr>
        <p:txBody>
          <a:bodyPr wrap="square">
            <a:spAutoFit/>
          </a:bodyPr>
          <a:lstStyle/>
          <a:p>
            <a:r>
              <a:rPr lang="fr-FR" sz="1200" b="1" i="1" dirty="0" smtClean="0">
                <a:latin typeface="Arial"/>
                <a:cs typeface="Arial"/>
              </a:rPr>
              <a:t>Variantes</a:t>
            </a:r>
          </a:p>
          <a:p>
            <a:r>
              <a:rPr lang="fr-FR" sz="1200" dirty="0" smtClean="0">
                <a:latin typeface="Arial"/>
                <a:cs typeface="Arial"/>
              </a:rPr>
              <a:t>De nouveaux défis peuvent être créés pour correspondre spécifiquement au territoire (voir modèle en dernière page du .</a:t>
            </a:r>
            <a:r>
              <a:rPr lang="fr-FR" sz="1200" dirty="0" err="1" smtClean="0">
                <a:latin typeface="Arial"/>
                <a:cs typeface="Arial"/>
              </a:rPr>
              <a:t>ppt</a:t>
            </a:r>
            <a:r>
              <a:rPr lang="fr-FR" sz="1200" dirty="0" smtClean="0">
                <a:latin typeface="Arial"/>
                <a:cs typeface="Arial"/>
              </a:rPr>
              <a:t>)</a:t>
            </a:r>
          </a:p>
        </p:txBody>
      </p:sp>
      <p:sp>
        <p:nvSpPr>
          <p:cNvPr id="18" name="Rectangle 17"/>
          <p:cNvSpPr/>
          <p:nvPr/>
        </p:nvSpPr>
        <p:spPr>
          <a:xfrm>
            <a:off x="1327729" y="1151343"/>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Matériel à disposition</a:t>
            </a:r>
            <a:endParaRPr lang="fr-FR" sz="1600" dirty="0">
              <a:latin typeface="Arial"/>
              <a:cs typeface="Arial"/>
            </a:endParaRPr>
          </a:p>
        </p:txBody>
      </p:sp>
      <p:pic>
        <p:nvPicPr>
          <p:cNvPr id="19" name="Image 18"/>
          <p:cNvPicPr/>
          <p:nvPr/>
        </p:nvPicPr>
        <p:blipFill>
          <a:blip r:embed="rId9">
            <a:extLst>
              <a:ext uri="{28A0092B-C50C-407E-A947-70E740481C1C}">
                <a14:useLocalDpi xmlns:a14="http://schemas.microsoft.com/office/drawing/2010/main"/>
              </a:ext>
            </a:extLst>
          </a:blip>
          <a:srcRect/>
          <a:stretch>
            <a:fillRect/>
          </a:stretch>
        </p:blipFill>
        <p:spPr bwMode="auto">
          <a:xfrm rot="4500000">
            <a:off x="4306455" y="509798"/>
            <a:ext cx="542290" cy="1600200"/>
          </a:xfrm>
          <a:prstGeom prst="rect">
            <a:avLst/>
          </a:prstGeom>
          <a:noFill/>
          <a:ln>
            <a:noFill/>
          </a:ln>
        </p:spPr>
      </p:pic>
      <p:sp>
        <p:nvSpPr>
          <p:cNvPr id="20" name="Rectangle 19"/>
          <p:cNvSpPr/>
          <p:nvPr/>
        </p:nvSpPr>
        <p:spPr>
          <a:xfrm>
            <a:off x="0" y="840912"/>
            <a:ext cx="3648364" cy="253247"/>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smtClean="0">
                <a:latin typeface="Arial"/>
                <a:cs typeface="Arial"/>
              </a:rPr>
              <a:t>Tests de robustesse des territoires en transition</a:t>
            </a:r>
            <a:endParaRPr lang="fr-FR" sz="1100" dirty="0">
              <a:latin typeface="Arial"/>
              <a:cs typeface="Arial"/>
            </a:endParaRPr>
          </a:p>
        </p:txBody>
      </p:sp>
    </p:spTree>
    <p:extLst>
      <p:ext uri="{BB962C8B-B14F-4D97-AF65-F5344CB8AC3E}">
        <p14:creationId xmlns:p14="http://schemas.microsoft.com/office/powerpoint/2010/main" val="2194559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6B08"/>
        </a:solidFill>
        <a:effectLst/>
      </p:bgPr>
    </p:bg>
    <p:spTree>
      <p:nvGrpSpPr>
        <p:cNvPr id="1" name=""/>
        <p:cNvGrpSpPr/>
        <p:nvPr/>
      </p:nvGrpSpPr>
      <p:grpSpPr>
        <a:xfrm>
          <a:off x="0" y="0"/>
          <a:ext cx="0" cy="0"/>
          <a:chOff x="0" y="0"/>
          <a:chExt cx="0" cy="0"/>
        </a:xfrm>
      </p:grpSpPr>
      <p:sp>
        <p:nvSpPr>
          <p:cNvPr id="2" name="Rectangle 1"/>
          <p:cNvSpPr/>
          <p:nvPr/>
        </p:nvSpPr>
        <p:spPr>
          <a:xfrm>
            <a:off x="1927317" y="1946922"/>
            <a:ext cx="7216683" cy="3046988"/>
          </a:xfrm>
          <a:prstGeom prst="rect">
            <a:avLst/>
          </a:prstGeom>
        </p:spPr>
        <p:txBody>
          <a:bodyPr wrap="square">
            <a:spAutoFit/>
          </a:bodyPr>
          <a:lstStyle/>
          <a:p>
            <a:r>
              <a:rPr lang="fr-FR" sz="4800" b="1" dirty="0">
                <a:solidFill>
                  <a:prstClr val="white"/>
                </a:solidFill>
                <a:latin typeface="Arial"/>
                <a:cs typeface="Arial"/>
              </a:rPr>
              <a:t>Création/adaptation d'un scénario </a:t>
            </a:r>
            <a:r>
              <a:rPr lang="fr-FR" sz="4800" dirty="0">
                <a:solidFill>
                  <a:prstClr val="white"/>
                </a:solidFill>
                <a:latin typeface="Arial"/>
                <a:cs typeface="Arial"/>
              </a:rPr>
              <a:t>de transition écologique durable local</a:t>
            </a:r>
          </a:p>
        </p:txBody>
      </p:sp>
      <p:pic>
        <p:nvPicPr>
          <p:cNvPr id="3" name="Image 2"/>
          <p:cNvPicPr/>
          <p:nvPr/>
        </p:nvPicPr>
        <p:blipFill>
          <a:blip r:embed="rId2">
            <a:biLevel thresh="25000"/>
            <a:extLst>
              <a:ext uri="{28A0092B-C50C-407E-A947-70E740481C1C}">
                <a14:useLocalDpi xmlns:a14="http://schemas.microsoft.com/office/drawing/2010/main"/>
              </a:ext>
            </a:extLst>
          </a:blip>
          <a:srcRect/>
          <a:stretch>
            <a:fillRect/>
          </a:stretch>
        </p:blipFill>
        <p:spPr bwMode="auto">
          <a:xfrm>
            <a:off x="656495" y="2090631"/>
            <a:ext cx="802658" cy="2691094"/>
          </a:xfrm>
          <a:prstGeom prst="rect">
            <a:avLst/>
          </a:prstGeom>
          <a:noFill/>
          <a:ln>
            <a:noFill/>
          </a:ln>
        </p:spPr>
      </p:pic>
    </p:spTree>
    <p:extLst>
      <p:ext uri="{BB962C8B-B14F-4D97-AF65-F5344CB8AC3E}">
        <p14:creationId xmlns:p14="http://schemas.microsoft.com/office/powerpoint/2010/main" val="221108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091" y="1326621"/>
            <a:ext cx="4675910" cy="832379"/>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a:latin typeface="Arial"/>
                <a:cs typeface="Arial"/>
              </a:rPr>
              <a:t>Création/adaptation d'un scénario de transition écologique durable local</a:t>
            </a:r>
            <a:endParaRPr lang="fr-FR" sz="2000" dirty="0">
              <a:latin typeface="Arial"/>
              <a:cs typeface="Arial"/>
            </a:endParaRPr>
          </a:p>
        </p:txBody>
      </p:sp>
      <p:pic>
        <p:nvPicPr>
          <p:cNvPr id="5" name="Image 4"/>
          <p:cNvPicPr/>
          <p:nvPr/>
        </p:nvPicPr>
        <p:blipFill>
          <a:blip r:embed="rId2">
            <a:extLst>
              <a:ext uri="{28A0092B-C50C-407E-A947-70E740481C1C}">
                <a14:useLocalDpi xmlns:a14="http://schemas.microsoft.com/office/drawing/2010/main"/>
              </a:ext>
            </a:extLst>
          </a:blip>
          <a:srcRect/>
          <a:stretch>
            <a:fillRect/>
          </a:stretch>
        </p:blipFill>
        <p:spPr bwMode="auto">
          <a:xfrm>
            <a:off x="785091" y="2733963"/>
            <a:ext cx="545465" cy="1828800"/>
          </a:xfrm>
          <a:prstGeom prst="rect">
            <a:avLst/>
          </a:prstGeom>
          <a:noFill/>
          <a:ln>
            <a:noFill/>
          </a:ln>
        </p:spPr>
      </p:pic>
      <p:sp>
        <p:nvSpPr>
          <p:cNvPr id="6" name="ZoneTexte 5"/>
          <p:cNvSpPr txBox="1"/>
          <p:nvPr/>
        </p:nvSpPr>
        <p:spPr>
          <a:xfrm>
            <a:off x="1581727" y="2874817"/>
            <a:ext cx="6500091" cy="1815882"/>
          </a:xfrm>
          <a:prstGeom prst="rect">
            <a:avLst/>
          </a:prstGeom>
          <a:noFill/>
        </p:spPr>
        <p:txBody>
          <a:bodyPr wrap="square" rtlCol="0">
            <a:spAutoFit/>
          </a:bodyPr>
          <a:lstStyle/>
          <a:p>
            <a:r>
              <a:rPr lang="fr-FR" sz="1600" dirty="0">
                <a:latin typeface="Arial"/>
                <a:cs typeface="Arial"/>
              </a:rPr>
              <a:t>Quels moyens/actions mettre en œuvre pour que les politiques environnementales/les projets </a:t>
            </a:r>
            <a:r>
              <a:rPr lang="fr-FR" sz="1600" dirty="0" smtClean="0">
                <a:latin typeface="Arial"/>
                <a:cs typeface="Arial"/>
              </a:rPr>
              <a:t>territoriaux </a:t>
            </a:r>
            <a:r>
              <a:rPr lang="fr-FR" sz="1600" dirty="0">
                <a:latin typeface="Arial"/>
                <a:cs typeface="Arial"/>
              </a:rPr>
              <a:t>de développement durable satisfassent aux attentes d'évolutions/transformations précédemment relevées ? Comment articuler toutes ces transformations souhaitées en un scénario général cohérent ? Comment le territoire compose-</a:t>
            </a:r>
            <a:r>
              <a:rPr lang="fr-FR" sz="1600" dirty="0" err="1">
                <a:latin typeface="Arial"/>
                <a:cs typeface="Arial"/>
              </a:rPr>
              <a:t>t'il</a:t>
            </a:r>
            <a:r>
              <a:rPr lang="fr-FR" sz="1600" dirty="0">
                <a:latin typeface="Arial"/>
                <a:cs typeface="Arial"/>
              </a:rPr>
              <a:t> à partir de là son propre scénario ?</a:t>
            </a:r>
          </a:p>
          <a:p>
            <a:endParaRPr lang="fr-FR" sz="1600" dirty="0"/>
          </a:p>
        </p:txBody>
      </p:sp>
    </p:spTree>
    <p:extLst>
      <p:ext uri="{BB962C8B-B14F-4D97-AF65-F5344CB8AC3E}">
        <p14:creationId xmlns:p14="http://schemas.microsoft.com/office/powerpoint/2010/main" val="12657692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9637" y="2909334"/>
            <a:ext cx="4167908" cy="830997"/>
          </a:xfrm>
          <a:prstGeom prst="rect">
            <a:avLst/>
          </a:prstGeom>
          <a:noFill/>
        </p:spPr>
        <p:txBody>
          <a:bodyPr wrap="square" rtlCol="0">
            <a:spAutoFit/>
          </a:bodyPr>
          <a:lstStyle/>
          <a:p>
            <a:r>
              <a:rPr lang="fr-FR" sz="1200" dirty="0" smtClean="0">
                <a:solidFill>
                  <a:srgbClr val="000000"/>
                </a:solidFill>
                <a:latin typeface="Arial"/>
                <a:cs typeface="Arial"/>
              </a:rPr>
              <a:t>Présentation des 3 </a:t>
            </a:r>
            <a:r>
              <a:rPr lang="fr-FR" sz="1200" dirty="0" smtClean="0">
                <a:solidFill>
                  <a:srgbClr val="000000"/>
                </a:solidFill>
                <a:latin typeface="Arial"/>
                <a:cs typeface="Arial"/>
              </a:rPr>
              <a:t>scénarios </a:t>
            </a:r>
            <a:r>
              <a:rPr lang="fr-FR" sz="1200" dirty="0" smtClean="0">
                <a:solidFill>
                  <a:srgbClr val="000000"/>
                </a:solidFill>
                <a:latin typeface="Arial"/>
                <a:cs typeface="Arial"/>
              </a:rPr>
              <a:t>(Démocités21</a:t>
            </a:r>
            <a:r>
              <a:rPr lang="fr-FR" sz="1200" dirty="0">
                <a:solidFill>
                  <a:srgbClr val="000000"/>
                </a:solidFill>
                <a:latin typeface="Arial"/>
                <a:cs typeface="Arial"/>
              </a:rPr>
              <a:t>, </a:t>
            </a:r>
            <a:r>
              <a:rPr lang="fr-FR" sz="1200" dirty="0" smtClean="0">
                <a:solidFill>
                  <a:srgbClr val="000000"/>
                </a:solidFill>
                <a:latin typeface="Arial"/>
                <a:cs typeface="Arial"/>
              </a:rPr>
              <a:t>Pactes21</a:t>
            </a:r>
            <a:r>
              <a:rPr lang="fr-FR" sz="1200" dirty="0">
                <a:solidFill>
                  <a:srgbClr val="000000"/>
                </a:solidFill>
                <a:latin typeface="Arial"/>
                <a:cs typeface="Arial"/>
              </a:rPr>
              <a:t>, </a:t>
            </a:r>
            <a:r>
              <a:rPr lang="fr-FR" sz="1200" dirty="0" smtClean="0">
                <a:solidFill>
                  <a:srgbClr val="000000"/>
                </a:solidFill>
                <a:latin typeface="Arial"/>
                <a:cs typeface="Arial"/>
              </a:rPr>
              <a:t>Engagements 21) </a:t>
            </a:r>
            <a:r>
              <a:rPr lang="fr-FR" sz="1200" dirty="0" smtClean="0">
                <a:solidFill>
                  <a:srgbClr val="000000"/>
                </a:solidFill>
                <a:latin typeface="Arial"/>
                <a:cs typeface="Arial"/>
              </a:rPr>
              <a:t>sous forme de film comme </a:t>
            </a:r>
            <a:r>
              <a:rPr lang="fr-FR" sz="1200" dirty="0" smtClean="0">
                <a:solidFill>
                  <a:srgbClr val="000000"/>
                </a:solidFill>
                <a:latin typeface="Arial"/>
                <a:cs typeface="Arial"/>
              </a:rPr>
              <a:t>éléments d'introduction</a:t>
            </a:r>
            <a:r>
              <a:rPr lang="fr-FR" sz="1200" dirty="0">
                <a:solidFill>
                  <a:srgbClr val="000000"/>
                </a:solidFill>
                <a:latin typeface="Arial"/>
                <a:cs typeface="Arial"/>
              </a:rPr>
              <a:t>/</a:t>
            </a:r>
            <a:r>
              <a:rPr lang="fr-FR" sz="1200" dirty="0" smtClean="0">
                <a:solidFill>
                  <a:srgbClr val="000000"/>
                </a:solidFill>
                <a:latin typeface="Arial"/>
                <a:cs typeface="Arial"/>
              </a:rPr>
              <a:t>stimulation et discussions en sous-groupes, accompagné de la version papier des story-boards.</a:t>
            </a:r>
            <a:endParaRPr lang="fr-FR" sz="1200" dirty="0">
              <a:solidFill>
                <a:srgbClr val="000000"/>
              </a:solidFill>
              <a:latin typeface="Arial"/>
              <a:cs typeface="Arial"/>
            </a:endParaRPr>
          </a:p>
        </p:txBody>
      </p:sp>
      <p:sp>
        <p:nvSpPr>
          <p:cNvPr id="4" name="ZoneTexte 3"/>
          <p:cNvSpPr txBox="1"/>
          <p:nvPr/>
        </p:nvSpPr>
        <p:spPr>
          <a:xfrm>
            <a:off x="669637" y="6238753"/>
            <a:ext cx="3806826" cy="461665"/>
          </a:xfrm>
          <a:prstGeom prst="rect">
            <a:avLst/>
          </a:prstGeom>
          <a:noFill/>
        </p:spPr>
        <p:txBody>
          <a:bodyPr wrap="square" rtlCol="0">
            <a:spAutoFit/>
          </a:bodyPr>
          <a:lstStyle/>
          <a:p>
            <a:r>
              <a:rPr lang="fr-FR" sz="1200" dirty="0" smtClean="0">
                <a:solidFill>
                  <a:srgbClr val="000000"/>
                </a:solidFill>
                <a:latin typeface="Arial"/>
                <a:cs typeface="Arial"/>
              </a:rPr>
              <a:t>Présentation </a:t>
            </a:r>
            <a:r>
              <a:rPr lang="fr-FR" sz="1200" dirty="0">
                <a:solidFill>
                  <a:srgbClr val="000000"/>
                </a:solidFill>
                <a:latin typeface="Arial"/>
                <a:cs typeface="Arial"/>
              </a:rPr>
              <a:t>en plénière d'un premier scénario intermédiaire en enregistrement vidéo</a:t>
            </a:r>
            <a:r>
              <a:rPr lang="fr-FR" sz="1200" dirty="0" smtClean="0">
                <a:solidFill>
                  <a:srgbClr val="000000"/>
                </a:solidFill>
                <a:latin typeface="Arial"/>
                <a:cs typeface="Arial"/>
              </a:rPr>
              <a:t>;</a:t>
            </a:r>
            <a:endParaRPr lang="fr-FR" sz="1200" dirty="0">
              <a:solidFill>
                <a:srgbClr val="000000"/>
              </a:solidFill>
              <a:latin typeface="Arial"/>
              <a:cs typeface="Arial"/>
            </a:endParaRPr>
          </a:p>
        </p:txBody>
      </p:sp>
      <p:sp>
        <p:nvSpPr>
          <p:cNvPr id="5" name="ZoneTexte 4"/>
          <p:cNvSpPr txBox="1"/>
          <p:nvPr/>
        </p:nvSpPr>
        <p:spPr>
          <a:xfrm>
            <a:off x="5113279" y="2905351"/>
            <a:ext cx="3841600" cy="1569660"/>
          </a:xfrm>
          <a:prstGeom prst="rect">
            <a:avLst/>
          </a:prstGeom>
          <a:noFill/>
        </p:spPr>
        <p:txBody>
          <a:bodyPr wrap="square" rtlCol="0">
            <a:spAutoFit/>
          </a:bodyPr>
          <a:lstStyle/>
          <a:p>
            <a:r>
              <a:rPr lang="fr-FR" sz="1200" dirty="0" smtClean="0">
                <a:solidFill>
                  <a:srgbClr val="000000"/>
                </a:solidFill>
                <a:latin typeface="Arial"/>
                <a:cs typeface="Arial"/>
              </a:rPr>
              <a:t>Distribution </a:t>
            </a:r>
            <a:r>
              <a:rPr lang="fr-FR" sz="1200" dirty="0">
                <a:solidFill>
                  <a:srgbClr val="000000"/>
                </a:solidFill>
                <a:latin typeface="Arial"/>
                <a:cs typeface="Arial"/>
              </a:rPr>
              <a:t>d'un jeu de </a:t>
            </a:r>
            <a:r>
              <a:rPr lang="fr-FR" sz="1200" dirty="0" smtClean="0">
                <a:solidFill>
                  <a:srgbClr val="000000"/>
                </a:solidFill>
                <a:latin typeface="Arial"/>
                <a:cs typeface="Arial"/>
              </a:rPr>
              <a:t>cavaliers </a:t>
            </a:r>
            <a:r>
              <a:rPr lang="fr-FR" sz="1200" dirty="0">
                <a:solidFill>
                  <a:srgbClr val="000000"/>
                </a:solidFill>
                <a:latin typeface="Arial"/>
                <a:cs typeface="Arial"/>
              </a:rPr>
              <a:t>reprenant </a:t>
            </a:r>
            <a:r>
              <a:rPr lang="fr-FR" sz="1200" dirty="0" smtClean="0">
                <a:solidFill>
                  <a:srgbClr val="000000"/>
                </a:solidFill>
                <a:latin typeface="Arial"/>
                <a:cs typeface="Arial"/>
              </a:rPr>
              <a:t>chaque scénario sous forme de cartes</a:t>
            </a:r>
            <a:r>
              <a:rPr lang="fr-FR" sz="1200" dirty="0">
                <a:solidFill>
                  <a:srgbClr val="000000"/>
                </a:solidFill>
                <a:latin typeface="Arial"/>
                <a:cs typeface="Arial"/>
              </a:rPr>
              <a:t>-</a:t>
            </a:r>
            <a:r>
              <a:rPr lang="fr-FR" sz="1200" dirty="0" smtClean="0">
                <a:solidFill>
                  <a:srgbClr val="000000"/>
                </a:solidFill>
                <a:latin typeface="Arial"/>
                <a:cs typeface="Arial"/>
              </a:rPr>
              <a:t>séquences. Disposition </a:t>
            </a:r>
            <a:r>
              <a:rPr lang="fr-FR" sz="1200" dirty="0">
                <a:solidFill>
                  <a:srgbClr val="000000"/>
                </a:solidFill>
                <a:latin typeface="Arial"/>
                <a:cs typeface="Arial"/>
              </a:rPr>
              <a:t>sur une grande </a:t>
            </a:r>
            <a:r>
              <a:rPr lang="fr-FR" sz="1200" dirty="0" smtClean="0">
                <a:solidFill>
                  <a:srgbClr val="000000"/>
                </a:solidFill>
                <a:latin typeface="Arial"/>
                <a:cs typeface="Arial"/>
              </a:rPr>
              <a:t>table, discussion et choix des modules les plus appropriés pour le territoire. </a:t>
            </a:r>
            <a:r>
              <a:rPr lang="fr-FR" sz="1200" dirty="0">
                <a:solidFill>
                  <a:srgbClr val="000000"/>
                </a:solidFill>
                <a:latin typeface="Arial"/>
                <a:cs typeface="Arial"/>
              </a:rPr>
              <a:t>Création d'un nouveau scénario local par recomposition des cartes-séquences hybridant les </a:t>
            </a:r>
            <a:r>
              <a:rPr lang="fr-FR" sz="1200" dirty="0" smtClean="0">
                <a:solidFill>
                  <a:srgbClr val="000000"/>
                </a:solidFill>
                <a:latin typeface="Arial"/>
                <a:cs typeface="Arial"/>
              </a:rPr>
              <a:t>trois </a:t>
            </a:r>
            <a:r>
              <a:rPr lang="fr-FR" sz="1200" dirty="0">
                <a:solidFill>
                  <a:srgbClr val="000000"/>
                </a:solidFill>
                <a:latin typeface="Arial"/>
                <a:cs typeface="Arial"/>
              </a:rPr>
              <a:t>scénarios de départ avec de nouvelles cartes issues du contexte local.</a:t>
            </a:r>
            <a:r>
              <a:rPr lang="fr-FR" sz="1200" dirty="0" smtClean="0">
                <a:solidFill>
                  <a:srgbClr val="000000"/>
                </a:solidFill>
                <a:latin typeface="Arial"/>
                <a:cs typeface="Arial"/>
              </a:rPr>
              <a:t> </a:t>
            </a:r>
            <a:endParaRPr lang="fr-FR" sz="1200" dirty="0">
              <a:solidFill>
                <a:srgbClr val="000000"/>
              </a:solidFill>
              <a:latin typeface="Arial"/>
              <a:cs typeface="Arial"/>
            </a:endParaRPr>
          </a:p>
        </p:txBody>
      </p:sp>
      <p:pic>
        <p:nvPicPr>
          <p:cNvPr id="7" name="Image 6" descr="Capture d’écran 2013-10-07 à 16.21.57.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628" y="3740059"/>
            <a:ext cx="4211835" cy="2486524"/>
          </a:xfrm>
          <a:prstGeom prst="rect">
            <a:avLst/>
          </a:prstGeom>
        </p:spPr>
      </p:pic>
      <p:pic>
        <p:nvPicPr>
          <p:cNvPr id="8" name="Image 7" descr="Capture d’écran 2013-10-07 à 16.20.46.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05673" y="500387"/>
            <a:ext cx="4249206" cy="2377352"/>
          </a:xfrm>
          <a:prstGeom prst="rect">
            <a:avLst/>
          </a:prstGeom>
        </p:spPr>
      </p:pic>
      <p:pic>
        <p:nvPicPr>
          <p:cNvPr id="15" name="Image 14" descr="Capture d’écran 2013-10-07 à 16.32.04.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5703" y="4624688"/>
            <a:ext cx="2956167" cy="1660250"/>
          </a:xfrm>
          <a:prstGeom prst="rect">
            <a:avLst/>
          </a:prstGeom>
        </p:spPr>
      </p:pic>
      <p:sp>
        <p:nvSpPr>
          <p:cNvPr id="11" name="ZoneTexte 10"/>
          <p:cNvSpPr txBox="1"/>
          <p:nvPr/>
        </p:nvSpPr>
        <p:spPr>
          <a:xfrm>
            <a:off x="262031" y="2884574"/>
            <a:ext cx="407606" cy="707886"/>
          </a:xfrm>
          <a:prstGeom prst="rect">
            <a:avLst/>
          </a:prstGeom>
          <a:noFill/>
        </p:spPr>
        <p:txBody>
          <a:bodyPr wrap="square" rtlCol="0">
            <a:spAutoFit/>
          </a:bodyPr>
          <a:lstStyle/>
          <a:p>
            <a:r>
              <a:rPr lang="fr-FR" sz="4000" dirty="0" smtClean="0">
                <a:solidFill>
                  <a:srgbClr val="FD6B08"/>
                </a:solidFill>
                <a:latin typeface="Arial"/>
                <a:cs typeface="Arial"/>
              </a:rPr>
              <a:t>1</a:t>
            </a:r>
            <a:endParaRPr lang="fr-FR" sz="4000" dirty="0">
              <a:solidFill>
                <a:srgbClr val="FD6B08"/>
              </a:solidFill>
              <a:latin typeface="Arial"/>
              <a:cs typeface="Arial"/>
            </a:endParaRPr>
          </a:p>
        </p:txBody>
      </p:sp>
      <p:sp>
        <p:nvSpPr>
          <p:cNvPr id="12" name="ZoneTexte 11"/>
          <p:cNvSpPr txBox="1"/>
          <p:nvPr/>
        </p:nvSpPr>
        <p:spPr>
          <a:xfrm>
            <a:off x="4705673" y="2884574"/>
            <a:ext cx="407606" cy="707886"/>
          </a:xfrm>
          <a:prstGeom prst="rect">
            <a:avLst/>
          </a:prstGeom>
          <a:noFill/>
        </p:spPr>
        <p:txBody>
          <a:bodyPr wrap="square" rtlCol="0">
            <a:spAutoFit/>
          </a:bodyPr>
          <a:lstStyle/>
          <a:p>
            <a:r>
              <a:rPr lang="fr-FR" sz="4000" dirty="0" smtClean="0">
                <a:solidFill>
                  <a:srgbClr val="FD6B08"/>
                </a:solidFill>
                <a:latin typeface="Arial"/>
                <a:cs typeface="Arial"/>
              </a:rPr>
              <a:t>2</a:t>
            </a:r>
            <a:endParaRPr lang="fr-FR" sz="4000" dirty="0">
              <a:solidFill>
                <a:srgbClr val="FD6B08"/>
              </a:solidFill>
              <a:latin typeface="Arial"/>
              <a:cs typeface="Arial"/>
            </a:endParaRPr>
          </a:p>
        </p:txBody>
      </p:sp>
      <p:sp>
        <p:nvSpPr>
          <p:cNvPr id="14" name="ZoneTexte 13"/>
          <p:cNvSpPr txBox="1"/>
          <p:nvPr/>
        </p:nvSpPr>
        <p:spPr>
          <a:xfrm>
            <a:off x="262031" y="6208454"/>
            <a:ext cx="407606" cy="707886"/>
          </a:xfrm>
          <a:prstGeom prst="rect">
            <a:avLst/>
          </a:prstGeom>
          <a:noFill/>
        </p:spPr>
        <p:txBody>
          <a:bodyPr wrap="square" rtlCol="0">
            <a:spAutoFit/>
          </a:bodyPr>
          <a:lstStyle/>
          <a:p>
            <a:r>
              <a:rPr lang="fr-FR" sz="4000" dirty="0" smtClean="0">
                <a:solidFill>
                  <a:srgbClr val="FD6B08"/>
                </a:solidFill>
                <a:latin typeface="Arial"/>
                <a:cs typeface="Arial"/>
              </a:rPr>
              <a:t>3</a:t>
            </a:r>
            <a:endParaRPr lang="fr-FR" sz="4000" dirty="0">
              <a:solidFill>
                <a:srgbClr val="FD6B08"/>
              </a:solidFill>
              <a:latin typeface="Arial"/>
              <a:cs typeface="Arial"/>
            </a:endParaRPr>
          </a:p>
        </p:txBody>
      </p:sp>
      <p:pic>
        <p:nvPicPr>
          <p:cNvPr id="9" name="Image 8" descr="Capture d’écran 2013-11-05 à 12.03.26.pn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62031" y="500387"/>
            <a:ext cx="4211835" cy="2362167"/>
          </a:xfrm>
          <a:prstGeom prst="rect">
            <a:avLst/>
          </a:prstGeom>
        </p:spPr>
      </p:pic>
      <p:sp>
        <p:nvSpPr>
          <p:cNvPr id="13" name="Rectangle 12"/>
          <p:cNvSpPr/>
          <p:nvPr/>
        </p:nvSpPr>
        <p:spPr>
          <a:xfrm>
            <a:off x="1" y="95753"/>
            <a:ext cx="5299363" cy="30128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Création/adaptation d'un scénario de transition écologique durable local</a:t>
            </a:r>
            <a:endParaRPr lang="fr-FR" sz="1100" dirty="0">
              <a:latin typeface="Arial"/>
              <a:cs typeface="Arial"/>
            </a:endParaRPr>
          </a:p>
        </p:txBody>
      </p:sp>
    </p:spTree>
    <p:extLst>
      <p:ext uri="{BB962C8B-B14F-4D97-AF65-F5344CB8AC3E}">
        <p14:creationId xmlns:p14="http://schemas.microsoft.com/office/powerpoint/2010/main" val="10372281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9637" y="2909334"/>
            <a:ext cx="3806826" cy="461665"/>
          </a:xfrm>
          <a:prstGeom prst="rect">
            <a:avLst/>
          </a:prstGeom>
          <a:noFill/>
        </p:spPr>
        <p:txBody>
          <a:bodyPr wrap="square" rtlCol="0">
            <a:spAutoFit/>
          </a:bodyPr>
          <a:lstStyle/>
          <a:p>
            <a:r>
              <a:rPr lang="fr-FR" sz="1200" dirty="0" smtClean="0">
                <a:solidFill>
                  <a:srgbClr val="000000"/>
                </a:solidFill>
                <a:latin typeface="Arial"/>
                <a:cs typeface="Arial"/>
              </a:rPr>
              <a:t>Circulation </a:t>
            </a:r>
            <a:r>
              <a:rPr lang="fr-FR" sz="1200" dirty="0">
                <a:solidFill>
                  <a:srgbClr val="000000"/>
                </a:solidFill>
                <a:latin typeface="Arial"/>
                <a:cs typeface="Arial"/>
              </a:rPr>
              <a:t>entre les différents groupes, critiques </a:t>
            </a:r>
            <a:r>
              <a:rPr lang="fr-FR" sz="1200" dirty="0" smtClean="0">
                <a:solidFill>
                  <a:srgbClr val="000000"/>
                </a:solidFill>
                <a:latin typeface="Arial"/>
                <a:cs typeface="Arial"/>
              </a:rPr>
              <a:t>mutuelles, choix et intégration d'un scénario unique;</a:t>
            </a:r>
            <a:endParaRPr lang="fr-FR" sz="1200" dirty="0">
              <a:solidFill>
                <a:srgbClr val="000000"/>
              </a:solidFill>
              <a:latin typeface="Arial"/>
              <a:cs typeface="Arial"/>
            </a:endParaRPr>
          </a:p>
        </p:txBody>
      </p:sp>
      <p:sp>
        <p:nvSpPr>
          <p:cNvPr id="4" name="ZoneTexte 3"/>
          <p:cNvSpPr txBox="1"/>
          <p:nvPr/>
        </p:nvSpPr>
        <p:spPr>
          <a:xfrm>
            <a:off x="669636" y="6282110"/>
            <a:ext cx="6155351" cy="461665"/>
          </a:xfrm>
          <a:prstGeom prst="rect">
            <a:avLst/>
          </a:prstGeom>
          <a:noFill/>
        </p:spPr>
        <p:txBody>
          <a:bodyPr wrap="square" rtlCol="0">
            <a:spAutoFit/>
          </a:bodyPr>
          <a:lstStyle/>
          <a:p>
            <a:r>
              <a:rPr lang="fr-FR" sz="1200" dirty="0" smtClean="0">
                <a:solidFill>
                  <a:srgbClr val="000000"/>
                </a:solidFill>
                <a:latin typeface="Arial"/>
                <a:cs typeface="Arial"/>
              </a:rPr>
              <a:t>Enregistrement simultané de la narration et de l'animation par les participants et assemblage du film de présentation du scénario local </a:t>
            </a:r>
            <a:r>
              <a:rPr lang="fr-FR" sz="1200" dirty="0" err="1" smtClean="0">
                <a:solidFill>
                  <a:srgbClr val="000000"/>
                </a:solidFill>
                <a:latin typeface="Arial"/>
                <a:cs typeface="Arial"/>
              </a:rPr>
              <a:t>co</a:t>
            </a:r>
            <a:r>
              <a:rPr lang="fr-FR" sz="1200" dirty="0" smtClean="0">
                <a:solidFill>
                  <a:srgbClr val="000000"/>
                </a:solidFill>
                <a:latin typeface="Arial"/>
                <a:cs typeface="Arial"/>
              </a:rPr>
              <a:t>-créé par les parties prenantes.</a:t>
            </a:r>
            <a:endParaRPr lang="fr-FR" sz="1200" dirty="0">
              <a:solidFill>
                <a:srgbClr val="000000"/>
              </a:solidFill>
              <a:latin typeface="Arial"/>
              <a:cs typeface="Arial"/>
            </a:endParaRPr>
          </a:p>
        </p:txBody>
      </p:sp>
      <p:sp>
        <p:nvSpPr>
          <p:cNvPr id="5" name="ZoneTexte 4"/>
          <p:cNvSpPr txBox="1"/>
          <p:nvPr/>
        </p:nvSpPr>
        <p:spPr>
          <a:xfrm>
            <a:off x="5113279" y="2905351"/>
            <a:ext cx="3841600" cy="830997"/>
          </a:xfrm>
          <a:prstGeom prst="rect">
            <a:avLst/>
          </a:prstGeom>
          <a:noFill/>
        </p:spPr>
        <p:txBody>
          <a:bodyPr wrap="square" rtlCol="0">
            <a:spAutoFit/>
          </a:bodyPr>
          <a:lstStyle/>
          <a:p>
            <a:r>
              <a:rPr lang="fr-FR" sz="1200" dirty="0" smtClean="0">
                <a:solidFill>
                  <a:srgbClr val="000000"/>
                </a:solidFill>
                <a:latin typeface="Arial"/>
                <a:cs typeface="Arial"/>
              </a:rPr>
              <a:t>Transcription/affinage des textes et illustration des séquences par les participants en sous-groupes produisant simultanément chacun une partie du scénario final; </a:t>
            </a:r>
            <a:endParaRPr lang="fr-FR" sz="1200" dirty="0">
              <a:solidFill>
                <a:srgbClr val="000000"/>
              </a:solidFill>
              <a:latin typeface="Arial"/>
              <a:cs typeface="Arial"/>
            </a:endParaRPr>
          </a:p>
        </p:txBody>
      </p:sp>
      <p:pic>
        <p:nvPicPr>
          <p:cNvPr id="7" name="Image 6" descr="Capture d’écran 2013-10-07 à 16.23.23.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05673" y="518180"/>
            <a:ext cx="4249206" cy="2359559"/>
          </a:xfrm>
          <a:prstGeom prst="rect">
            <a:avLst/>
          </a:prstGeom>
        </p:spPr>
      </p:pic>
      <p:pic>
        <p:nvPicPr>
          <p:cNvPr id="8" name="Image 7" descr="Capture d’écran 2013-10-07 à 16.23.55.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026" y="3707573"/>
            <a:ext cx="4214437" cy="2438196"/>
          </a:xfrm>
          <a:prstGeom prst="rect">
            <a:avLst/>
          </a:prstGeom>
        </p:spPr>
      </p:pic>
      <p:pic>
        <p:nvPicPr>
          <p:cNvPr id="9" name="Image 8" descr="Capture d’écran 2013-10-07 à 16.22.3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030" y="524805"/>
            <a:ext cx="4214433" cy="2352934"/>
          </a:xfrm>
          <a:prstGeom prst="rect">
            <a:avLst/>
          </a:prstGeom>
        </p:spPr>
      </p:pic>
      <p:pic>
        <p:nvPicPr>
          <p:cNvPr id="12" name="Image 11" descr="Capture d’écran 2013-10-07 à 16.30.49.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4588" y="4019869"/>
            <a:ext cx="3512458" cy="1971906"/>
          </a:xfrm>
          <a:prstGeom prst="rect">
            <a:avLst/>
          </a:prstGeom>
        </p:spPr>
      </p:pic>
      <p:sp>
        <p:nvSpPr>
          <p:cNvPr id="10" name="ZoneTexte 9"/>
          <p:cNvSpPr txBox="1"/>
          <p:nvPr/>
        </p:nvSpPr>
        <p:spPr>
          <a:xfrm>
            <a:off x="262031" y="2884574"/>
            <a:ext cx="407606" cy="707886"/>
          </a:xfrm>
          <a:prstGeom prst="rect">
            <a:avLst/>
          </a:prstGeom>
          <a:noFill/>
        </p:spPr>
        <p:txBody>
          <a:bodyPr wrap="square" rtlCol="0">
            <a:spAutoFit/>
          </a:bodyPr>
          <a:lstStyle/>
          <a:p>
            <a:r>
              <a:rPr lang="fr-FR" sz="4000" dirty="0" smtClean="0">
                <a:solidFill>
                  <a:srgbClr val="FD6B08"/>
                </a:solidFill>
                <a:latin typeface="Arial"/>
                <a:cs typeface="Arial"/>
              </a:rPr>
              <a:t>4</a:t>
            </a:r>
            <a:endParaRPr lang="fr-FR" sz="4000" dirty="0">
              <a:solidFill>
                <a:srgbClr val="FD6B08"/>
              </a:solidFill>
              <a:latin typeface="Arial"/>
              <a:cs typeface="Arial"/>
            </a:endParaRPr>
          </a:p>
        </p:txBody>
      </p:sp>
      <p:sp>
        <p:nvSpPr>
          <p:cNvPr id="11" name="ZoneTexte 10"/>
          <p:cNvSpPr txBox="1"/>
          <p:nvPr/>
        </p:nvSpPr>
        <p:spPr>
          <a:xfrm>
            <a:off x="4705673" y="2884574"/>
            <a:ext cx="407606" cy="707886"/>
          </a:xfrm>
          <a:prstGeom prst="rect">
            <a:avLst/>
          </a:prstGeom>
          <a:noFill/>
        </p:spPr>
        <p:txBody>
          <a:bodyPr wrap="square" rtlCol="0">
            <a:spAutoFit/>
          </a:bodyPr>
          <a:lstStyle/>
          <a:p>
            <a:r>
              <a:rPr lang="fr-FR" sz="4000" dirty="0" smtClean="0">
                <a:solidFill>
                  <a:srgbClr val="FD6B08"/>
                </a:solidFill>
                <a:latin typeface="Arial"/>
                <a:cs typeface="Arial"/>
              </a:rPr>
              <a:t>5</a:t>
            </a:r>
            <a:endParaRPr lang="fr-FR" sz="4000" dirty="0">
              <a:solidFill>
                <a:srgbClr val="FD6B08"/>
              </a:solidFill>
              <a:latin typeface="Arial"/>
              <a:cs typeface="Arial"/>
            </a:endParaRPr>
          </a:p>
        </p:txBody>
      </p:sp>
      <p:sp>
        <p:nvSpPr>
          <p:cNvPr id="13" name="ZoneTexte 12"/>
          <p:cNvSpPr txBox="1"/>
          <p:nvPr/>
        </p:nvSpPr>
        <p:spPr>
          <a:xfrm>
            <a:off x="262031" y="6127639"/>
            <a:ext cx="407606" cy="707886"/>
          </a:xfrm>
          <a:prstGeom prst="rect">
            <a:avLst/>
          </a:prstGeom>
          <a:noFill/>
        </p:spPr>
        <p:txBody>
          <a:bodyPr wrap="square" rtlCol="0">
            <a:spAutoFit/>
          </a:bodyPr>
          <a:lstStyle/>
          <a:p>
            <a:r>
              <a:rPr lang="fr-FR" sz="4000" dirty="0" smtClean="0">
                <a:solidFill>
                  <a:srgbClr val="FD6B08"/>
                </a:solidFill>
                <a:latin typeface="Arial"/>
                <a:cs typeface="Arial"/>
              </a:rPr>
              <a:t>6</a:t>
            </a:r>
            <a:endParaRPr lang="fr-FR" sz="4000" dirty="0">
              <a:solidFill>
                <a:srgbClr val="FD6B08"/>
              </a:solidFill>
              <a:latin typeface="Arial"/>
              <a:cs typeface="Arial"/>
            </a:endParaRPr>
          </a:p>
        </p:txBody>
      </p:sp>
      <p:sp>
        <p:nvSpPr>
          <p:cNvPr id="14" name="Rectangle 13"/>
          <p:cNvSpPr/>
          <p:nvPr/>
        </p:nvSpPr>
        <p:spPr>
          <a:xfrm>
            <a:off x="1" y="107298"/>
            <a:ext cx="5299363" cy="30128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Création/adaptation d'un scénario de transition écologique durable local</a:t>
            </a:r>
            <a:endParaRPr lang="fr-FR" sz="1100" dirty="0">
              <a:latin typeface="Arial"/>
              <a:cs typeface="Arial"/>
            </a:endParaRPr>
          </a:p>
        </p:txBody>
      </p:sp>
    </p:spTree>
    <p:extLst>
      <p:ext uri="{BB962C8B-B14F-4D97-AF65-F5344CB8AC3E}">
        <p14:creationId xmlns:p14="http://schemas.microsoft.com/office/powerpoint/2010/main" val="2023982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2355407"/>
            <a:ext cx="7573817" cy="3077765"/>
          </a:xfrm>
          <a:prstGeom prst="rect">
            <a:avLst/>
          </a:prstGeom>
        </p:spPr>
        <p:txBody>
          <a:bodyPr wrap="square">
            <a:spAutoFit/>
          </a:bodyPr>
          <a:lstStyle/>
          <a:p>
            <a:r>
              <a:rPr lang="fr-FR" sz="1400" b="1" dirty="0" smtClean="0">
                <a:solidFill>
                  <a:srgbClr val="FD6B08"/>
                </a:solidFill>
                <a:latin typeface="Arial"/>
                <a:cs typeface="Arial"/>
              </a:rPr>
              <a:t>1. L’OUTIL</a:t>
            </a:r>
            <a:r>
              <a:rPr lang="fr-FR" sz="1400" b="1" dirty="0">
                <a:solidFill>
                  <a:srgbClr val="FD6B08"/>
                </a:solidFill>
                <a:latin typeface="Arial"/>
                <a:cs typeface="Arial"/>
              </a:rPr>
              <a:t> </a:t>
            </a:r>
            <a:r>
              <a:rPr lang="fr-FR" sz="1400" b="1" dirty="0" smtClean="0">
                <a:latin typeface="Arial"/>
                <a:cs typeface="Arial"/>
              </a:rPr>
              <a:t>– Création/adaptation d’un scénario de transition écologique durable local</a:t>
            </a:r>
          </a:p>
          <a:p>
            <a:endParaRPr lang="fr-FR" sz="1400" dirty="0">
              <a:latin typeface="Arial"/>
              <a:cs typeface="Arial"/>
            </a:endParaRPr>
          </a:p>
          <a:p>
            <a:r>
              <a:rPr lang="fr-FR" sz="1400" b="1" dirty="0">
                <a:latin typeface="Arial"/>
                <a:cs typeface="Arial"/>
              </a:rPr>
              <a:t>C</a:t>
            </a:r>
            <a:r>
              <a:rPr lang="fr-FR" sz="1400" b="1" dirty="0" smtClean="0">
                <a:latin typeface="Arial"/>
                <a:cs typeface="Arial"/>
              </a:rPr>
              <a:t>ontexte </a:t>
            </a:r>
            <a:r>
              <a:rPr lang="fr-FR" sz="1400" b="1" dirty="0">
                <a:latin typeface="Arial"/>
                <a:cs typeface="Arial"/>
              </a:rPr>
              <a:t>d’utilisation de </a:t>
            </a:r>
            <a:r>
              <a:rPr lang="fr-FR" sz="1400" b="1" dirty="0" smtClean="0">
                <a:latin typeface="Arial"/>
                <a:cs typeface="Arial"/>
              </a:rPr>
              <a:t>l’outil / pour quel(s) usage(s) ?</a:t>
            </a:r>
          </a:p>
          <a:p>
            <a:r>
              <a:rPr lang="fr-FR" sz="1200" dirty="0" smtClean="0">
                <a:latin typeface="Arial"/>
                <a:cs typeface="Arial"/>
              </a:rPr>
              <a:t>- Dans le cadre d’une démarche engagée ou en démarrage, l’outil permet la </a:t>
            </a:r>
            <a:r>
              <a:rPr lang="fr-FR" sz="1200" dirty="0" err="1" smtClean="0">
                <a:latin typeface="Arial"/>
                <a:cs typeface="Arial"/>
              </a:rPr>
              <a:t>co</a:t>
            </a:r>
            <a:r>
              <a:rPr lang="fr-FR" sz="1200" dirty="0" smtClean="0">
                <a:latin typeface="Arial"/>
                <a:cs typeface="Arial"/>
              </a:rPr>
              <a:t>-construction, avec un public averti, d’un scénario prospectif aidant à définir une stratégie pour un projet de territoire</a:t>
            </a:r>
          </a:p>
          <a:p>
            <a:endParaRPr lang="fr-FR" sz="1400" dirty="0" smtClean="0">
              <a:latin typeface="Arial"/>
              <a:cs typeface="Arial"/>
            </a:endParaRPr>
          </a:p>
          <a:p>
            <a:r>
              <a:rPr lang="fr-FR" sz="1400" b="1" dirty="0" smtClean="0">
                <a:latin typeface="Arial"/>
                <a:cs typeface="Arial"/>
              </a:rPr>
              <a:t>Objectifs de </a:t>
            </a:r>
            <a:r>
              <a:rPr lang="fr-FR" sz="1400" b="1" dirty="0">
                <a:latin typeface="Arial"/>
                <a:cs typeface="Arial"/>
              </a:rPr>
              <a:t>l’outil :</a:t>
            </a:r>
          </a:p>
          <a:p>
            <a:pPr marL="171450" indent="-171450">
              <a:buFontTx/>
              <a:buChar char="-"/>
            </a:pPr>
            <a:r>
              <a:rPr lang="fr-FR" sz="1200" dirty="0" smtClean="0">
                <a:latin typeface="Arial"/>
                <a:cs typeface="Arial"/>
              </a:rPr>
              <a:t>Co-construire un scénario partagé adapté au territoire désirable et atteignable</a:t>
            </a:r>
          </a:p>
          <a:p>
            <a:pPr marL="171450" indent="-171450">
              <a:buFontTx/>
              <a:buChar char="-"/>
            </a:pPr>
            <a:r>
              <a:rPr lang="fr-FR" sz="1200" dirty="0" smtClean="0">
                <a:latin typeface="Arial"/>
                <a:cs typeface="Arial"/>
              </a:rPr>
              <a:t>Elaborer un scénario en rupture avec le présent, une vision « idéale » vers laquelle tendre</a:t>
            </a:r>
          </a:p>
          <a:p>
            <a:pPr marL="171450" indent="-171450">
              <a:buFontTx/>
              <a:buChar char="-"/>
            </a:pPr>
            <a:r>
              <a:rPr lang="fr-FR" sz="1200" dirty="0" smtClean="0">
                <a:latin typeface="Arial"/>
                <a:cs typeface="Arial"/>
              </a:rPr>
              <a:t>Imaginer des transformations dans les modes de gouvernance, les outils et dispositifs, le réagencement des acteurs, etc.</a:t>
            </a:r>
          </a:p>
          <a:p>
            <a:endParaRPr lang="fr-FR" sz="1400" dirty="0">
              <a:latin typeface="Arial"/>
              <a:cs typeface="Arial"/>
            </a:endParaRPr>
          </a:p>
          <a:p>
            <a:r>
              <a:rPr lang="fr-FR" sz="1400" b="1" dirty="0">
                <a:latin typeface="Arial"/>
                <a:cs typeface="Arial"/>
              </a:rPr>
              <a:t>Quand utiliser cet outil ? à quel moment de la vie d’une démarche DD</a:t>
            </a:r>
            <a:r>
              <a:rPr lang="fr-FR" sz="1400" b="1" dirty="0" smtClean="0">
                <a:latin typeface="Arial"/>
                <a:cs typeface="Arial"/>
              </a:rPr>
              <a:t>?</a:t>
            </a:r>
            <a:endParaRPr lang="fr-FR" sz="1400" b="1" dirty="0">
              <a:latin typeface="Arial"/>
              <a:cs typeface="Arial"/>
            </a:endParaRPr>
          </a:p>
          <a:p>
            <a:r>
              <a:rPr lang="fr-FR" sz="1200" dirty="0" smtClean="0">
                <a:latin typeface="Arial"/>
                <a:cs typeface="Arial"/>
              </a:rPr>
              <a:t>- Lors d’une démarche d’élaboration d’un projet de territoire ou pour redynamiser/réviser une démarche déjà engagée</a:t>
            </a:r>
            <a:endParaRPr lang="fr-FR" sz="1400" dirty="0">
              <a:latin typeface="Arial"/>
              <a:cs typeface="Arial"/>
            </a:endParaRPr>
          </a:p>
        </p:txBody>
      </p:sp>
      <p:sp>
        <p:nvSpPr>
          <p:cNvPr id="6" name="Rectangle 5"/>
          <p:cNvSpPr/>
          <p:nvPr/>
        </p:nvSpPr>
        <p:spPr>
          <a:xfrm>
            <a:off x="2978729" y="1151343"/>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Présentation de l’outil</a:t>
            </a:r>
            <a:endParaRPr lang="fr-FR" sz="1600" dirty="0">
              <a:latin typeface="Arial"/>
              <a:cs typeface="Arial"/>
            </a:endParaRPr>
          </a:p>
        </p:txBody>
      </p:sp>
      <p:sp>
        <p:nvSpPr>
          <p:cNvPr id="8" name="Rectangle 7"/>
          <p:cNvSpPr/>
          <p:nvPr/>
        </p:nvSpPr>
        <p:spPr>
          <a:xfrm>
            <a:off x="1" y="769650"/>
            <a:ext cx="5299363" cy="30128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Création/adaptation d'un scénario de transition écologique durable local</a:t>
            </a:r>
            <a:endParaRPr lang="fr-FR" sz="1100" dirty="0">
              <a:latin typeface="Arial"/>
              <a:cs typeface="Arial"/>
            </a:endParaRPr>
          </a:p>
        </p:txBody>
      </p:sp>
      <p:pic>
        <p:nvPicPr>
          <p:cNvPr id="12" name="Image 11"/>
          <p:cNvPicPr/>
          <p:nvPr/>
        </p:nvPicPr>
        <p:blipFill>
          <a:blip r:embed="rId2">
            <a:extLst>
              <a:ext uri="{28A0092B-C50C-407E-A947-70E740481C1C}">
                <a14:useLocalDpi xmlns:a14="http://schemas.microsoft.com/office/drawing/2010/main"/>
              </a:ext>
            </a:extLst>
          </a:blip>
          <a:srcRect/>
          <a:stretch>
            <a:fillRect/>
          </a:stretch>
        </p:blipFill>
        <p:spPr bwMode="auto">
          <a:xfrm rot="5400000">
            <a:off x="6057641" y="302234"/>
            <a:ext cx="545465" cy="1828800"/>
          </a:xfrm>
          <a:prstGeom prst="rect">
            <a:avLst/>
          </a:prstGeom>
          <a:noFill/>
          <a:ln>
            <a:noFill/>
          </a:ln>
        </p:spPr>
      </p:pic>
    </p:spTree>
    <p:extLst>
      <p:ext uri="{BB962C8B-B14F-4D97-AF65-F5344CB8AC3E}">
        <p14:creationId xmlns:p14="http://schemas.microsoft.com/office/powerpoint/2010/main" val="158090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720406"/>
            <a:ext cx="7573817" cy="3447097"/>
          </a:xfrm>
          <a:prstGeom prst="rect">
            <a:avLst/>
          </a:prstGeom>
        </p:spPr>
        <p:txBody>
          <a:bodyPr wrap="square">
            <a:spAutoFit/>
          </a:bodyPr>
          <a:lstStyle/>
          <a:p>
            <a:r>
              <a:rPr lang="fr-FR" sz="1400" b="1" dirty="0" smtClean="0">
                <a:solidFill>
                  <a:srgbClr val="FD6B08"/>
                </a:solidFill>
                <a:latin typeface="Arial"/>
                <a:cs typeface="Arial"/>
              </a:rPr>
              <a:t>2. LES PARTICIPANTS</a:t>
            </a:r>
          </a:p>
          <a:p>
            <a:endParaRPr lang="fr-FR" sz="1400" dirty="0">
              <a:latin typeface="Arial"/>
              <a:cs typeface="Arial"/>
            </a:endParaRPr>
          </a:p>
          <a:p>
            <a:r>
              <a:rPr lang="fr-FR" sz="1400" b="1" dirty="0" smtClean="0">
                <a:latin typeface="Arial"/>
                <a:cs typeface="Arial"/>
              </a:rPr>
              <a:t>Avec quels types de participants ?</a:t>
            </a:r>
          </a:p>
          <a:p>
            <a:r>
              <a:rPr lang="fr-FR" sz="1200" dirty="0" smtClean="0">
                <a:latin typeface="Arial"/>
                <a:cs typeface="Arial"/>
              </a:rPr>
              <a:t>- Un public averti et « initié » des démarches de transition, d’Agenda 21, de développement durable (élus, agents, acteurs locaux, parties prenantes, etc.)</a:t>
            </a:r>
          </a:p>
          <a:p>
            <a:endParaRPr lang="fr-FR" sz="1200" dirty="0" smtClean="0">
              <a:latin typeface="Arial"/>
              <a:cs typeface="Arial"/>
            </a:endParaRPr>
          </a:p>
          <a:p>
            <a:r>
              <a:rPr lang="fr-FR" sz="1400" b="1" dirty="0">
                <a:latin typeface="Arial"/>
                <a:cs typeface="Arial"/>
              </a:rPr>
              <a:t>Combien de participants ?</a:t>
            </a:r>
          </a:p>
          <a:p>
            <a:pPr marL="171450" indent="-171450">
              <a:buFontTx/>
              <a:buChar char="-"/>
            </a:pPr>
            <a:r>
              <a:rPr lang="fr-FR" sz="1200" dirty="0" smtClean="0">
                <a:latin typeface="Arial"/>
                <a:cs typeface="Arial"/>
              </a:rPr>
              <a:t>15 </a:t>
            </a:r>
            <a:r>
              <a:rPr lang="fr-FR" sz="1200" dirty="0">
                <a:latin typeface="Arial"/>
                <a:cs typeface="Arial"/>
              </a:rPr>
              <a:t>mini / </a:t>
            </a:r>
            <a:r>
              <a:rPr lang="fr-FR" sz="1200" dirty="0" smtClean="0">
                <a:latin typeface="Arial"/>
                <a:cs typeface="Arial"/>
              </a:rPr>
              <a:t>25 </a:t>
            </a:r>
            <a:r>
              <a:rPr lang="fr-FR" sz="1200" dirty="0">
                <a:latin typeface="Arial"/>
                <a:cs typeface="Arial"/>
              </a:rPr>
              <a:t>maxi répartis en sous-groupes mixte de 4</a:t>
            </a:r>
            <a:r>
              <a:rPr lang="fr-FR" sz="1200" dirty="0" smtClean="0">
                <a:latin typeface="Arial"/>
                <a:cs typeface="Arial"/>
              </a:rPr>
              <a:t>-8 </a:t>
            </a:r>
            <a:r>
              <a:rPr lang="fr-FR" sz="1200" dirty="0">
                <a:latin typeface="Arial"/>
                <a:cs typeface="Arial"/>
              </a:rPr>
              <a:t>personnes </a:t>
            </a:r>
            <a:endParaRPr lang="fr-FR" sz="1200" dirty="0" smtClean="0">
              <a:latin typeface="Arial"/>
              <a:cs typeface="Arial"/>
            </a:endParaRPr>
          </a:p>
          <a:p>
            <a:pPr marL="171450" indent="-171450">
              <a:buFontTx/>
              <a:buChar char="-"/>
            </a:pPr>
            <a:endParaRPr lang="fr-FR" sz="1200" dirty="0" smtClean="0">
              <a:latin typeface="Arial"/>
              <a:cs typeface="Arial"/>
            </a:endParaRPr>
          </a:p>
          <a:p>
            <a:r>
              <a:rPr lang="fr-FR" sz="1400" b="1" dirty="0" err="1" smtClean="0">
                <a:latin typeface="Arial"/>
                <a:cs typeface="Arial"/>
              </a:rPr>
              <a:t>Pré-requi</a:t>
            </a:r>
            <a:r>
              <a:rPr lang="fr-FR" sz="1400" b="1" dirty="0" err="1">
                <a:latin typeface="Arial"/>
                <a:cs typeface="Arial"/>
              </a:rPr>
              <a:t>s</a:t>
            </a:r>
            <a:r>
              <a:rPr lang="fr-FR" sz="1400" b="1" dirty="0" smtClean="0">
                <a:latin typeface="Arial"/>
                <a:cs typeface="Arial"/>
              </a:rPr>
              <a:t> ?</a:t>
            </a:r>
          </a:p>
          <a:p>
            <a:r>
              <a:rPr lang="fr-FR" sz="1200" dirty="0" smtClean="0">
                <a:latin typeface="Arial"/>
                <a:cs typeface="Arial"/>
              </a:rPr>
              <a:t>- Une assez bonne connaissance des modes de gouvernances, des démarches de développement durable</a:t>
            </a:r>
          </a:p>
          <a:p>
            <a:endParaRPr lang="fr-FR" sz="1200" dirty="0">
              <a:latin typeface="Arial"/>
              <a:cs typeface="Arial"/>
            </a:endParaRPr>
          </a:p>
          <a:p>
            <a:r>
              <a:rPr lang="fr-FR" sz="1400" b="1" dirty="0" smtClean="0">
                <a:latin typeface="Arial"/>
                <a:cs typeface="Arial"/>
              </a:rPr>
              <a:t>Information </a:t>
            </a:r>
            <a:r>
              <a:rPr lang="fr-FR" sz="1400" b="1" dirty="0">
                <a:latin typeface="Arial"/>
                <a:cs typeface="Arial"/>
              </a:rPr>
              <a:t>préalable des participants sur le contexte ou la méthode de travail</a:t>
            </a:r>
            <a:r>
              <a:rPr lang="fr-FR" sz="1400" b="1" dirty="0" smtClean="0">
                <a:latin typeface="Arial"/>
                <a:cs typeface="Arial"/>
              </a:rPr>
              <a:t>?</a:t>
            </a:r>
            <a:endParaRPr lang="fr-FR" sz="1400" b="1" dirty="0">
              <a:latin typeface="Arial"/>
              <a:cs typeface="Arial"/>
            </a:endParaRPr>
          </a:p>
          <a:p>
            <a:r>
              <a:rPr lang="fr-FR" sz="1200" dirty="0" smtClean="0">
                <a:latin typeface="Arial"/>
                <a:cs typeface="Arial"/>
              </a:rPr>
              <a:t>- Bien informer sur le caractère prospectif de l’outil qui permet d’aller assez loin dans la </a:t>
            </a:r>
            <a:r>
              <a:rPr lang="fr-FR" sz="1200" dirty="0" smtClean="0">
                <a:latin typeface="Arial"/>
                <a:cs typeface="Arial"/>
              </a:rPr>
              <a:t>réflexion </a:t>
            </a:r>
            <a:r>
              <a:rPr lang="fr-FR" sz="1200" dirty="0" smtClean="0">
                <a:latin typeface="Arial"/>
                <a:cs typeface="Arial"/>
              </a:rPr>
              <a:t>et en particulier sur des éléments </a:t>
            </a:r>
            <a:r>
              <a:rPr lang="fr-FR" sz="1200" dirty="0" smtClean="0">
                <a:latin typeface="Arial"/>
                <a:cs typeface="Arial"/>
              </a:rPr>
              <a:t>conceptuels</a:t>
            </a:r>
            <a:r>
              <a:rPr lang="fr-FR" sz="1200" dirty="0">
                <a:latin typeface="Arial"/>
                <a:cs typeface="Arial"/>
              </a:rPr>
              <a:t> </a:t>
            </a:r>
            <a:r>
              <a:rPr lang="fr-FR" sz="1200" dirty="0" smtClean="0">
                <a:latin typeface="Arial"/>
                <a:cs typeface="Arial"/>
              </a:rPr>
              <a:t>ou</a:t>
            </a:r>
            <a:r>
              <a:rPr lang="fr-FR" sz="1200" dirty="0" smtClean="0">
                <a:latin typeface="Arial"/>
                <a:cs typeface="Arial"/>
              </a:rPr>
              <a:t> </a:t>
            </a:r>
            <a:r>
              <a:rPr lang="fr-FR" sz="1200" dirty="0" smtClean="0">
                <a:latin typeface="Arial"/>
                <a:cs typeface="Arial"/>
              </a:rPr>
              <a:t>théoriques.</a:t>
            </a:r>
            <a:endParaRPr lang="fr-FR" sz="1400" dirty="0">
              <a:latin typeface="Arial"/>
              <a:cs typeface="Arial"/>
            </a:endParaRPr>
          </a:p>
          <a:p>
            <a:r>
              <a:rPr lang="fr-FR" sz="1200" dirty="0" smtClean="0">
                <a:latin typeface="Arial"/>
                <a:cs typeface="Arial"/>
              </a:rPr>
              <a:t> </a:t>
            </a:r>
            <a:endParaRPr lang="fr-FR" sz="1200" dirty="0">
              <a:latin typeface="Arial"/>
              <a:cs typeface="Arial"/>
            </a:endParaRPr>
          </a:p>
          <a:p>
            <a:endParaRPr lang="fr-FR" sz="1400" dirty="0">
              <a:latin typeface="Arial"/>
              <a:cs typeface="Arial"/>
            </a:endParaRPr>
          </a:p>
        </p:txBody>
      </p:sp>
    </p:spTree>
    <p:extLst>
      <p:ext uri="{BB962C8B-B14F-4D97-AF65-F5344CB8AC3E}">
        <p14:creationId xmlns:p14="http://schemas.microsoft.com/office/powerpoint/2010/main" val="2349503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582537"/>
            <a:ext cx="7954817" cy="5909308"/>
          </a:xfrm>
          <a:prstGeom prst="rect">
            <a:avLst/>
          </a:prstGeom>
        </p:spPr>
        <p:txBody>
          <a:bodyPr wrap="square">
            <a:spAutoFit/>
          </a:bodyPr>
          <a:lstStyle/>
          <a:p>
            <a:r>
              <a:rPr lang="fr-FR" sz="1400" b="1" dirty="0" smtClean="0">
                <a:solidFill>
                  <a:srgbClr val="FD6B08"/>
                </a:solidFill>
                <a:latin typeface="Arial"/>
                <a:cs typeface="Arial"/>
              </a:rPr>
              <a:t>3. LES CONDITIONS DE MISE EN OEUVRE</a:t>
            </a:r>
          </a:p>
          <a:p>
            <a:endParaRPr lang="fr-FR" sz="1400" dirty="0" smtClean="0">
              <a:latin typeface="Arial"/>
              <a:cs typeface="Arial"/>
            </a:endParaRPr>
          </a:p>
          <a:p>
            <a:r>
              <a:rPr lang="fr-FR" sz="1400" b="1" dirty="0" smtClean="0">
                <a:latin typeface="Arial"/>
                <a:cs typeface="Arial"/>
              </a:rPr>
              <a:t>Quelle préparation? Avec quel matériel? Suivant quelles étapes ?</a:t>
            </a:r>
          </a:p>
          <a:p>
            <a:pPr marL="171450" indent="-171450">
              <a:buFontTx/>
              <a:buChar char="-"/>
            </a:pPr>
            <a:r>
              <a:rPr lang="fr-FR" sz="1200" dirty="0" smtClean="0">
                <a:latin typeface="Arial"/>
                <a:cs typeface="Arial"/>
              </a:rPr>
              <a:t>Les 3 scénarios nationaux (3 films) sont présentés en parallèle sur 3 ordinateurs en sous-groupes</a:t>
            </a:r>
          </a:p>
          <a:p>
            <a:pPr marL="171450" indent="-171450">
              <a:buFontTx/>
              <a:buChar char="-"/>
            </a:pPr>
            <a:r>
              <a:rPr lang="fr-FR" sz="1200" dirty="0" smtClean="0">
                <a:latin typeface="Arial"/>
                <a:cs typeface="Arial"/>
              </a:rPr>
              <a:t>Une </a:t>
            </a:r>
            <a:r>
              <a:rPr lang="fr-FR" sz="1200" dirty="0" smtClean="0">
                <a:latin typeface="Arial"/>
                <a:cs typeface="Arial"/>
              </a:rPr>
              <a:t>salle avec des tables pour sous-groupes de 4</a:t>
            </a:r>
            <a:r>
              <a:rPr lang="fr-FR" sz="1200" dirty="0" smtClean="0">
                <a:latin typeface="Arial"/>
                <a:cs typeface="Arial"/>
              </a:rPr>
              <a:t>-8 </a:t>
            </a:r>
            <a:r>
              <a:rPr lang="fr-FR" sz="1200" dirty="0" smtClean="0">
                <a:latin typeface="Arial"/>
                <a:cs typeface="Arial"/>
              </a:rPr>
              <a:t>personnes</a:t>
            </a:r>
          </a:p>
          <a:p>
            <a:pPr marL="171450" indent="-171450">
              <a:buFontTx/>
              <a:buChar char="-"/>
            </a:pPr>
            <a:r>
              <a:rPr lang="fr-FR" sz="1200" dirty="0" smtClean="0">
                <a:latin typeface="Arial"/>
                <a:cs typeface="Arial"/>
              </a:rPr>
              <a:t>Les versions textuelles (</a:t>
            </a:r>
            <a:r>
              <a:rPr lang="fr-FR" sz="1200" dirty="0" err="1" smtClean="0">
                <a:latin typeface="Arial"/>
                <a:cs typeface="Arial"/>
              </a:rPr>
              <a:t>storyboards</a:t>
            </a:r>
            <a:r>
              <a:rPr lang="fr-FR" sz="1200" dirty="0" smtClean="0">
                <a:latin typeface="Arial"/>
                <a:cs typeface="Arial"/>
              </a:rPr>
              <a:t>, chevalets) des 3 scénarios </a:t>
            </a:r>
          </a:p>
          <a:p>
            <a:pPr marL="171450" indent="-171450">
              <a:buFontTx/>
              <a:buChar char="-"/>
            </a:pPr>
            <a:r>
              <a:rPr lang="fr-FR" sz="1200" dirty="0" smtClean="0">
                <a:latin typeface="Arial"/>
                <a:cs typeface="Arial"/>
              </a:rPr>
              <a:t>Des </a:t>
            </a:r>
            <a:r>
              <a:rPr lang="fr-FR" sz="1200" dirty="0">
                <a:latin typeface="Arial"/>
                <a:cs typeface="Arial"/>
              </a:rPr>
              <a:t>ciseaux et marqueurs pour réaliser les </a:t>
            </a:r>
            <a:r>
              <a:rPr lang="fr-FR" sz="1200" dirty="0" smtClean="0">
                <a:latin typeface="Arial"/>
                <a:cs typeface="Arial"/>
              </a:rPr>
              <a:t>illustrations/dessins/schémas</a:t>
            </a:r>
          </a:p>
          <a:p>
            <a:pPr marL="171450" indent="-171450">
              <a:buFontTx/>
              <a:buChar char="-"/>
            </a:pPr>
            <a:r>
              <a:rPr lang="fr-FR" sz="1200" dirty="0" smtClean="0">
                <a:latin typeface="Arial"/>
                <a:cs typeface="Arial"/>
              </a:rPr>
              <a:t>Une caméra (avec micro) pour enregistrer les scénarios</a:t>
            </a:r>
          </a:p>
          <a:p>
            <a:r>
              <a:rPr lang="fr-FR" sz="1400" dirty="0" smtClean="0">
                <a:latin typeface="Arial"/>
                <a:cs typeface="Arial"/>
              </a:rPr>
              <a:t> </a:t>
            </a:r>
          </a:p>
          <a:p>
            <a:r>
              <a:rPr lang="fr-FR" sz="1400" b="1" dirty="0" smtClean="0">
                <a:latin typeface="Arial"/>
                <a:cs typeface="Arial"/>
              </a:rPr>
              <a:t>Quelle animation?</a:t>
            </a:r>
          </a:p>
          <a:p>
            <a:pPr marL="171450" indent="-171450">
              <a:buFontTx/>
              <a:buChar char="-"/>
            </a:pPr>
            <a:r>
              <a:rPr lang="fr-FR" sz="1200" dirty="0" smtClean="0">
                <a:latin typeface="Arial"/>
                <a:cs typeface="Arial"/>
              </a:rPr>
              <a:t>Un animateur pour présenter et lancer </a:t>
            </a:r>
            <a:r>
              <a:rPr lang="fr-FR" sz="1200" dirty="0" smtClean="0">
                <a:latin typeface="Arial"/>
                <a:cs typeface="Arial"/>
              </a:rPr>
              <a:t>l'exercice</a:t>
            </a:r>
          </a:p>
          <a:p>
            <a:pPr marL="171450" indent="-171450">
              <a:buFontTx/>
              <a:buChar char="-"/>
            </a:pPr>
            <a:r>
              <a:rPr lang="fr-FR" sz="1200" dirty="0" smtClean="0">
                <a:latin typeface="Arial"/>
                <a:cs typeface="Arial"/>
              </a:rPr>
              <a:t>3 complices présentent et le cas échéant expliquent les 3 scénarios en parallèle</a:t>
            </a:r>
            <a:endParaRPr lang="fr-FR" sz="1200" dirty="0" smtClean="0">
              <a:latin typeface="Arial"/>
              <a:cs typeface="Arial"/>
            </a:endParaRPr>
          </a:p>
          <a:p>
            <a:pPr marL="171450" indent="-171450">
              <a:buFontTx/>
              <a:buChar char="-"/>
            </a:pPr>
            <a:r>
              <a:rPr lang="fr-FR" sz="1200" dirty="0" smtClean="0">
                <a:latin typeface="Arial"/>
                <a:cs typeface="Arial"/>
              </a:rPr>
              <a:t>Entre la construction des 3 premiers scénarios et du scénario final, il est recommandé de laisser s’écouler un certain temps (au minimum du jour pour le lendemain) de digestion/recul sur ce qui a été produit</a:t>
            </a:r>
          </a:p>
          <a:p>
            <a:r>
              <a:rPr lang="fr-FR" sz="1400" dirty="0" smtClean="0">
                <a:latin typeface="Arial"/>
                <a:cs typeface="Arial"/>
              </a:rPr>
              <a:t> </a:t>
            </a:r>
          </a:p>
          <a:p>
            <a:r>
              <a:rPr lang="fr-FR" sz="1400" b="1" dirty="0" smtClean="0">
                <a:latin typeface="Arial"/>
                <a:cs typeface="Arial"/>
              </a:rPr>
              <a:t>Durée :</a:t>
            </a:r>
          </a:p>
          <a:p>
            <a:r>
              <a:rPr lang="fr-FR" sz="1200" dirty="0" smtClean="0">
                <a:latin typeface="Arial"/>
                <a:cs typeface="Arial"/>
              </a:rPr>
              <a:t>Total : Entre 180 minutes (3h) et </a:t>
            </a:r>
            <a:r>
              <a:rPr lang="fr-FR" sz="1200" dirty="0" smtClean="0">
                <a:latin typeface="Arial"/>
                <a:cs typeface="Arial"/>
              </a:rPr>
              <a:t>250 </a:t>
            </a:r>
            <a:r>
              <a:rPr lang="fr-FR" sz="1200" dirty="0" smtClean="0">
                <a:latin typeface="Arial"/>
                <a:cs typeface="Arial"/>
              </a:rPr>
              <a:t>minutes (±4h30)</a:t>
            </a:r>
          </a:p>
          <a:p>
            <a:pPr marL="171450" indent="-171450">
              <a:buFontTx/>
              <a:buChar char="-"/>
            </a:pPr>
            <a:r>
              <a:rPr lang="fr-FR" sz="1200" dirty="0" smtClean="0">
                <a:latin typeface="Arial"/>
                <a:cs typeface="Arial"/>
              </a:rPr>
              <a:t>Présentation des </a:t>
            </a:r>
            <a:r>
              <a:rPr lang="fr-FR" sz="1200" dirty="0">
                <a:latin typeface="Arial"/>
                <a:cs typeface="Arial"/>
              </a:rPr>
              <a:t>3 films et </a:t>
            </a:r>
            <a:r>
              <a:rPr lang="fr-FR" sz="1200" dirty="0" smtClean="0">
                <a:latin typeface="Arial"/>
                <a:cs typeface="Arial"/>
              </a:rPr>
              <a:t>échange</a:t>
            </a:r>
            <a:r>
              <a:rPr lang="fr-FR" sz="1200" dirty="0">
                <a:latin typeface="Arial"/>
                <a:cs typeface="Arial"/>
              </a:rPr>
              <a:t>/discussion rapide </a:t>
            </a:r>
            <a:r>
              <a:rPr lang="fr-FR" sz="1200" dirty="0" smtClean="0">
                <a:latin typeface="Arial"/>
                <a:cs typeface="Arial"/>
              </a:rPr>
              <a:t>: 3 x 20 </a:t>
            </a:r>
            <a:r>
              <a:rPr lang="fr-FR" sz="1200" dirty="0" smtClean="0">
                <a:latin typeface="Arial"/>
                <a:cs typeface="Arial"/>
              </a:rPr>
              <a:t>minutes</a:t>
            </a:r>
          </a:p>
          <a:p>
            <a:pPr marL="171450" indent="-171450">
              <a:buFontTx/>
              <a:buChar char="-"/>
            </a:pPr>
            <a:r>
              <a:rPr lang="fr-FR" sz="1200" dirty="0" smtClean="0">
                <a:latin typeface="Arial"/>
                <a:cs typeface="Arial"/>
              </a:rPr>
              <a:t>Construction </a:t>
            </a:r>
            <a:r>
              <a:rPr lang="fr-FR" sz="1200" dirty="0">
                <a:latin typeface="Arial"/>
                <a:cs typeface="Arial"/>
              </a:rPr>
              <a:t>des premiers scénarios </a:t>
            </a:r>
            <a:r>
              <a:rPr lang="fr-FR" sz="1200" dirty="0" smtClean="0">
                <a:latin typeface="Arial"/>
                <a:cs typeface="Arial"/>
              </a:rPr>
              <a:t>: 45</a:t>
            </a:r>
            <a:r>
              <a:rPr lang="fr-FR" sz="1200" dirty="0">
                <a:latin typeface="Arial"/>
                <a:cs typeface="Arial"/>
              </a:rPr>
              <a:t>-60 minutes</a:t>
            </a:r>
          </a:p>
          <a:p>
            <a:pPr marL="171450" indent="-171450">
              <a:buFontTx/>
              <a:buChar char="-"/>
            </a:pPr>
            <a:r>
              <a:rPr lang="fr-FR" sz="1200" dirty="0" smtClean="0">
                <a:latin typeface="Arial"/>
                <a:cs typeface="Arial"/>
              </a:rPr>
              <a:t>Présentations filmées des premiers scénarios réalisés : total de 10-20 minutes (compter 5min/scénario)</a:t>
            </a:r>
          </a:p>
          <a:p>
            <a:pPr marL="171450" indent="-171450">
              <a:buFontTx/>
              <a:buChar char="-"/>
            </a:pPr>
            <a:r>
              <a:rPr lang="fr-FR" sz="1200" dirty="0" err="1" smtClean="0">
                <a:latin typeface="Arial"/>
                <a:cs typeface="Arial"/>
              </a:rPr>
              <a:t>Revisionnage</a:t>
            </a:r>
            <a:r>
              <a:rPr lang="fr-FR" sz="1200" dirty="0" smtClean="0">
                <a:latin typeface="Arial"/>
                <a:cs typeface="Arial"/>
              </a:rPr>
              <a:t> </a:t>
            </a:r>
            <a:r>
              <a:rPr lang="fr-FR" sz="1200" dirty="0">
                <a:latin typeface="Arial"/>
                <a:cs typeface="Arial"/>
              </a:rPr>
              <a:t>(après temps de digestion</a:t>
            </a:r>
            <a:r>
              <a:rPr lang="fr-FR" sz="1200" dirty="0" smtClean="0">
                <a:latin typeface="Arial"/>
                <a:cs typeface="Arial"/>
              </a:rPr>
              <a:t>), échange collectif et critiques des scénarios : 30-40 minutes</a:t>
            </a:r>
          </a:p>
          <a:p>
            <a:pPr marL="171450" indent="-171450">
              <a:buFontTx/>
              <a:buChar char="-"/>
            </a:pPr>
            <a:r>
              <a:rPr lang="fr-FR" sz="1200" dirty="0" smtClean="0">
                <a:latin typeface="Arial"/>
                <a:cs typeface="Arial"/>
              </a:rPr>
              <a:t>Construction d’un scénario partagé unique (narration et illustration) : 60-</a:t>
            </a:r>
            <a:r>
              <a:rPr lang="fr-FR" sz="1200" dirty="0">
                <a:latin typeface="Arial"/>
                <a:cs typeface="Arial"/>
              </a:rPr>
              <a:t>9</a:t>
            </a:r>
            <a:r>
              <a:rPr lang="fr-FR" sz="1200" dirty="0" smtClean="0">
                <a:latin typeface="Arial"/>
                <a:cs typeface="Arial"/>
              </a:rPr>
              <a:t>0 minutes</a:t>
            </a:r>
          </a:p>
          <a:p>
            <a:pPr marL="171450" indent="-171450">
              <a:buFontTx/>
              <a:buChar char="-"/>
            </a:pPr>
            <a:r>
              <a:rPr lang="fr-FR" sz="1200" dirty="0" smtClean="0">
                <a:latin typeface="Arial"/>
                <a:cs typeface="Arial"/>
              </a:rPr>
              <a:t>Présentation et enregistrement du scénario-film final : 15 minutes</a:t>
            </a:r>
            <a:endParaRPr lang="fr-FR" sz="1200" dirty="0">
              <a:latin typeface="Arial"/>
              <a:cs typeface="Arial"/>
            </a:endParaRPr>
          </a:p>
          <a:p>
            <a:r>
              <a:rPr lang="fr-FR" sz="1400" dirty="0">
                <a:latin typeface="Arial"/>
                <a:cs typeface="Arial"/>
              </a:rPr>
              <a:t> </a:t>
            </a:r>
            <a:endParaRPr lang="fr-FR" sz="1400" b="1" dirty="0">
              <a:latin typeface="Arial"/>
              <a:cs typeface="Arial"/>
            </a:endParaRPr>
          </a:p>
          <a:p>
            <a:r>
              <a:rPr lang="fr-FR" sz="1400" b="1" dirty="0" smtClean="0">
                <a:latin typeface="Arial"/>
                <a:cs typeface="Arial"/>
              </a:rPr>
              <a:t>Avantages détectés / points de vigilance :</a:t>
            </a:r>
            <a:endParaRPr lang="fr-FR" sz="1400" b="1" dirty="0">
              <a:latin typeface="Arial"/>
              <a:cs typeface="Arial"/>
            </a:endParaRPr>
          </a:p>
          <a:p>
            <a:pPr marL="171450" indent="-171450">
              <a:buFontTx/>
              <a:buChar char="-"/>
            </a:pPr>
            <a:r>
              <a:rPr lang="fr-FR" sz="1200" dirty="0" smtClean="0">
                <a:latin typeface="Arial"/>
                <a:cs typeface="Arial"/>
              </a:rPr>
              <a:t>Exercice ludique </a:t>
            </a:r>
            <a:r>
              <a:rPr lang="fr-FR" sz="1200" dirty="0">
                <a:latin typeface="Arial"/>
                <a:cs typeface="Arial"/>
              </a:rPr>
              <a:t>et consolidant la </a:t>
            </a:r>
            <a:r>
              <a:rPr lang="fr-FR" sz="1200" dirty="0" smtClean="0">
                <a:latin typeface="Arial"/>
                <a:cs typeface="Arial"/>
              </a:rPr>
              <a:t>participation</a:t>
            </a:r>
          </a:p>
          <a:p>
            <a:pPr marL="171450" indent="-171450">
              <a:buFontTx/>
              <a:buChar char="-"/>
            </a:pPr>
            <a:r>
              <a:rPr lang="fr-FR" sz="1200" dirty="0" smtClean="0">
                <a:latin typeface="Arial"/>
                <a:cs typeface="Arial"/>
              </a:rPr>
              <a:t>Intérêt </a:t>
            </a:r>
            <a:r>
              <a:rPr lang="fr-FR" sz="1200" dirty="0">
                <a:latin typeface="Arial"/>
                <a:cs typeface="Arial"/>
              </a:rPr>
              <a:t>de l'enregistrement vidéo </a:t>
            </a:r>
            <a:r>
              <a:rPr lang="fr-FR" sz="1200" dirty="0" smtClean="0">
                <a:latin typeface="Arial"/>
                <a:cs typeface="Arial"/>
              </a:rPr>
              <a:t>facilitant l’essaimage, le partage du </a:t>
            </a:r>
            <a:r>
              <a:rPr lang="fr-FR" sz="1200" dirty="0" smtClean="0">
                <a:latin typeface="Arial"/>
                <a:cs typeface="Arial"/>
              </a:rPr>
              <a:t>scénario</a:t>
            </a:r>
          </a:p>
          <a:p>
            <a:pPr marL="171450" indent="-171450">
              <a:buFontTx/>
              <a:buChar char="-"/>
            </a:pPr>
            <a:r>
              <a:rPr lang="fr-FR" sz="1200" dirty="0" smtClean="0">
                <a:latin typeface="Arial"/>
                <a:cs typeface="Arial"/>
              </a:rPr>
              <a:t>Engagement des participants dans la réalisation complète d'un scénario et de sa communication</a:t>
            </a:r>
            <a:endParaRPr lang="fr-FR" sz="1200" dirty="0" smtClean="0">
              <a:latin typeface="Arial"/>
              <a:cs typeface="Arial"/>
            </a:endParaRPr>
          </a:p>
          <a:p>
            <a:pPr marL="171450" indent="-171450">
              <a:buFontTx/>
              <a:buChar char="-"/>
            </a:pPr>
            <a:r>
              <a:rPr lang="fr-FR" sz="1200" dirty="0" smtClean="0">
                <a:latin typeface="Arial"/>
                <a:cs typeface="Arial"/>
              </a:rPr>
              <a:t>Vision prospective qui permet de prendre de la hauteur et permet la construction d’une vision « idéale »</a:t>
            </a:r>
          </a:p>
          <a:p>
            <a:pPr marL="171450" indent="-171450">
              <a:buFontTx/>
              <a:buChar char="-"/>
            </a:pPr>
            <a:r>
              <a:rPr lang="fr-FR" sz="1200" dirty="0" smtClean="0">
                <a:latin typeface="Arial"/>
                <a:cs typeface="Arial"/>
              </a:rPr>
              <a:t>Attention à l’écueil de l’utilisation d’un langage trop « technique », administratif, un « jargon d’experts »</a:t>
            </a:r>
            <a:endParaRPr lang="fr-FR" sz="1200" dirty="0">
              <a:latin typeface="Arial"/>
              <a:cs typeface="Arial"/>
            </a:endParaRPr>
          </a:p>
        </p:txBody>
      </p:sp>
    </p:spTree>
    <p:extLst>
      <p:ext uri="{BB962C8B-B14F-4D97-AF65-F5344CB8AC3E}">
        <p14:creationId xmlns:p14="http://schemas.microsoft.com/office/powerpoint/2010/main" val="411535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3-09-29 à 22.28.1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20696" y="5333688"/>
            <a:ext cx="1687044" cy="1169874"/>
          </a:xfrm>
          <a:prstGeom prst="rect">
            <a:avLst/>
          </a:prstGeom>
        </p:spPr>
      </p:pic>
      <p:pic>
        <p:nvPicPr>
          <p:cNvPr id="3" name="Image 2" descr="Capture d’écran 2013-09-29 à 22.25.14.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133576"/>
            <a:ext cx="9144000" cy="1532439"/>
          </a:xfrm>
          <a:prstGeom prst="rect">
            <a:avLst/>
          </a:prstGeom>
        </p:spPr>
      </p:pic>
      <p:sp>
        <p:nvSpPr>
          <p:cNvPr id="5" name="Rectangle 4"/>
          <p:cNvSpPr/>
          <p:nvPr/>
        </p:nvSpPr>
        <p:spPr>
          <a:xfrm>
            <a:off x="785091" y="1401602"/>
            <a:ext cx="1385454" cy="411376"/>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smtClean="0">
                <a:latin typeface="Arial"/>
                <a:cs typeface="Arial"/>
              </a:rPr>
              <a:t>Objectifs</a:t>
            </a:r>
            <a:endParaRPr lang="fr-FR" sz="2000" dirty="0">
              <a:latin typeface="Arial"/>
              <a:cs typeface="Arial"/>
            </a:endParaRPr>
          </a:p>
        </p:txBody>
      </p:sp>
      <p:sp>
        <p:nvSpPr>
          <p:cNvPr id="6" name="Rectangle 5"/>
          <p:cNvSpPr/>
          <p:nvPr/>
        </p:nvSpPr>
        <p:spPr>
          <a:xfrm>
            <a:off x="1373909" y="2367340"/>
            <a:ext cx="7042727" cy="2062103"/>
          </a:xfrm>
          <a:prstGeom prst="rect">
            <a:avLst/>
          </a:prstGeom>
        </p:spPr>
        <p:txBody>
          <a:bodyPr wrap="square">
            <a:spAutoFit/>
          </a:bodyPr>
          <a:lstStyle/>
          <a:p>
            <a:r>
              <a:rPr lang="fr-FR" sz="1600" dirty="0">
                <a:latin typeface="Arial"/>
                <a:cs typeface="Arial"/>
              </a:rPr>
              <a:t>Inciter les territoires à développer une attitude tournée vers l'avenir, à </a:t>
            </a:r>
            <a:r>
              <a:rPr lang="fr-FR" sz="1600" b="1" dirty="0">
                <a:latin typeface="Arial"/>
                <a:cs typeface="Arial"/>
              </a:rPr>
              <a:t>générer une vision</a:t>
            </a:r>
            <a:r>
              <a:rPr lang="fr-FR" sz="1600" dirty="0">
                <a:latin typeface="Arial"/>
                <a:cs typeface="Arial"/>
              </a:rPr>
              <a:t> pour un futur durable et souhaitable ; </a:t>
            </a:r>
          </a:p>
          <a:p>
            <a:endParaRPr lang="fr-FR" sz="1600" dirty="0">
              <a:latin typeface="Arial"/>
              <a:cs typeface="Arial"/>
            </a:endParaRPr>
          </a:p>
          <a:p>
            <a:r>
              <a:rPr lang="fr-FR" sz="1600" dirty="0">
                <a:latin typeface="Arial"/>
                <a:cs typeface="Arial"/>
              </a:rPr>
              <a:t>Adapter/faire évoluer les processus locaux et pratiques territoriales de </a:t>
            </a:r>
            <a:r>
              <a:rPr lang="fr-FR" sz="1600" b="1" dirty="0">
                <a:latin typeface="Arial"/>
                <a:cs typeface="Arial"/>
              </a:rPr>
              <a:t>développement durable</a:t>
            </a:r>
            <a:r>
              <a:rPr lang="fr-FR" sz="1600" dirty="0">
                <a:latin typeface="Arial"/>
                <a:cs typeface="Arial"/>
              </a:rPr>
              <a:t> ;</a:t>
            </a:r>
          </a:p>
          <a:p>
            <a:endParaRPr lang="fr-FR" sz="1600" dirty="0">
              <a:latin typeface="Arial"/>
              <a:cs typeface="Arial"/>
            </a:endParaRPr>
          </a:p>
          <a:p>
            <a:r>
              <a:rPr lang="fr-FR" sz="1600" dirty="0">
                <a:latin typeface="Arial"/>
                <a:cs typeface="Arial"/>
              </a:rPr>
              <a:t>Mettre en place des activités </a:t>
            </a:r>
            <a:r>
              <a:rPr lang="fr-FR" sz="1600" b="1" dirty="0">
                <a:latin typeface="Arial"/>
                <a:cs typeface="Arial"/>
              </a:rPr>
              <a:t>(</a:t>
            </a:r>
            <a:r>
              <a:rPr lang="fr-FR" sz="1600" b="1" dirty="0" err="1">
                <a:latin typeface="Arial"/>
                <a:cs typeface="Arial"/>
              </a:rPr>
              <a:t>re</a:t>
            </a:r>
            <a:r>
              <a:rPr lang="fr-FR" sz="1600" b="1" dirty="0">
                <a:latin typeface="Arial"/>
                <a:cs typeface="Arial"/>
              </a:rPr>
              <a:t>)dynamisant</a:t>
            </a:r>
            <a:r>
              <a:rPr lang="fr-FR" sz="1600" dirty="0">
                <a:latin typeface="Arial"/>
                <a:cs typeface="Arial"/>
              </a:rPr>
              <a:t> les forces vives locales par un travail de </a:t>
            </a:r>
            <a:r>
              <a:rPr lang="fr-FR" sz="1600" dirty="0" err="1">
                <a:latin typeface="Arial"/>
                <a:cs typeface="Arial"/>
              </a:rPr>
              <a:t>co</a:t>
            </a:r>
            <a:r>
              <a:rPr lang="fr-FR" sz="1600" dirty="0">
                <a:latin typeface="Arial"/>
                <a:cs typeface="Arial"/>
              </a:rPr>
              <a:t>-design</a:t>
            </a:r>
          </a:p>
        </p:txBody>
      </p:sp>
      <p:sp>
        <p:nvSpPr>
          <p:cNvPr id="7" name="Rectangle 6"/>
          <p:cNvSpPr/>
          <p:nvPr/>
        </p:nvSpPr>
        <p:spPr>
          <a:xfrm>
            <a:off x="1039092" y="2437136"/>
            <a:ext cx="207818" cy="20781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9"/>
          <p:cNvSpPr/>
          <p:nvPr/>
        </p:nvSpPr>
        <p:spPr>
          <a:xfrm>
            <a:off x="1039092" y="3164499"/>
            <a:ext cx="207818" cy="20781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1039092" y="3880317"/>
            <a:ext cx="207818" cy="20781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83980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1" y="1610083"/>
            <a:ext cx="7735453" cy="3724096"/>
          </a:xfrm>
          <a:prstGeom prst="rect">
            <a:avLst/>
          </a:prstGeom>
        </p:spPr>
        <p:txBody>
          <a:bodyPr wrap="square">
            <a:spAutoFit/>
          </a:bodyPr>
          <a:lstStyle/>
          <a:p>
            <a:r>
              <a:rPr lang="fr-FR" sz="1400" b="1" dirty="0" smtClean="0">
                <a:solidFill>
                  <a:srgbClr val="FD6B08"/>
                </a:solidFill>
                <a:latin typeface="Arial"/>
                <a:cs typeface="Arial"/>
              </a:rPr>
              <a:t>4. LE DÉTAIL ÉTAPE PAR ÉTAPE</a:t>
            </a:r>
          </a:p>
          <a:p>
            <a:endParaRPr lang="fr-FR" sz="1400" dirty="0" smtClean="0">
              <a:latin typeface="Arial"/>
              <a:cs typeface="Arial"/>
            </a:endParaRPr>
          </a:p>
          <a:p>
            <a:r>
              <a:rPr lang="fr-FR" sz="1400" b="1" dirty="0" smtClean="0">
                <a:latin typeface="Arial"/>
                <a:cs typeface="Arial"/>
              </a:rPr>
              <a:t>Préparation</a:t>
            </a:r>
            <a:r>
              <a:rPr lang="fr-FR" sz="1400" b="1" dirty="0">
                <a:latin typeface="Arial"/>
                <a:cs typeface="Arial"/>
              </a:rPr>
              <a:t>, matériel, </a:t>
            </a:r>
            <a:r>
              <a:rPr lang="fr-FR" sz="1400" b="1" dirty="0" smtClean="0">
                <a:latin typeface="Arial"/>
                <a:cs typeface="Arial"/>
              </a:rPr>
              <a:t>étapes</a:t>
            </a:r>
          </a:p>
          <a:p>
            <a:endParaRPr lang="fr-FR" sz="1400" b="1" dirty="0">
              <a:latin typeface="Arial"/>
              <a:cs typeface="Arial"/>
            </a:endParaRPr>
          </a:p>
          <a:p>
            <a:r>
              <a:rPr lang="fr-FR" sz="1200" b="1" dirty="0" smtClean="0">
                <a:latin typeface="Arial"/>
                <a:cs typeface="Arial"/>
              </a:rPr>
              <a:t>Étapes préparatoires :</a:t>
            </a:r>
            <a:endParaRPr lang="fr-FR" sz="1200" b="1" dirty="0">
              <a:latin typeface="Arial"/>
              <a:cs typeface="Arial"/>
            </a:endParaRPr>
          </a:p>
          <a:p>
            <a:pPr marL="228600" indent="-228600">
              <a:buAutoNum type="arabicPeriod"/>
            </a:pPr>
            <a:r>
              <a:rPr lang="fr-FR" sz="1200" dirty="0" smtClean="0">
                <a:latin typeface="Arial"/>
                <a:cs typeface="Arial"/>
              </a:rPr>
              <a:t>Impression du matériel (voir page suivante)</a:t>
            </a:r>
          </a:p>
          <a:p>
            <a:pPr marL="228600" indent="-228600">
              <a:buAutoNum type="arabicPeriod"/>
            </a:pPr>
            <a:r>
              <a:rPr lang="fr-FR" sz="1200" dirty="0" smtClean="0">
                <a:latin typeface="Arial"/>
                <a:cs typeface="Arial"/>
              </a:rPr>
              <a:t>Prévoir une caméra + micro</a:t>
            </a:r>
          </a:p>
          <a:p>
            <a:pPr marL="228600" indent="-228600">
              <a:buAutoNum type="arabicPeriod"/>
            </a:pPr>
            <a:r>
              <a:rPr lang="fr-FR" sz="1200" i="1" dirty="0" smtClean="0">
                <a:latin typeface="Arial"/>
                <a:cs typeface="Arial"/>
              </a:rPr>
              <a:t>Optionnel – prévoir un projecteur pour diffusion des films</a:t>
            </a:r>
          </a:p>
          <a:p>
            <a:endParaRPr lang="fr-FR" sz="1200" dirty="0">
              <a:latin typeface="Arial"/>
              <a:cs typeface="Arial"/>
            </a:endParaRPr>
          </a:p>
          <a:p>
            <a:r>
              <a:rPr lang="fr-FR" sz="1200" b="1" dirty="0" smtClean="0">
                <a:latin typeface="Arial"/>
                <a:cs typeface="Arial"/>
              </a:rPr>
              <a:t>Déroulé de l’atelier en 3 grandes étapes</a:t>
            </a:r>
            <a:endParaRPr lang="fr-FR" sz="1200" b="1" dirty="0">
              <a:latin typeface="Arial"/>
              <a:cs typeface="Arial"/>
            </a:endParaRPr>
          </a:p>
          <a:p>
            <a:pPr marL="228600" indent="-228600">
              <a:buAutoNum type="arabicPeriod"/>
            </a:pPr>
            <a:r>
              <a:rPr lang="fr-FR" sz="1200" dirty="0" smtClean="0">
                <a:latin typeface="Arial"/>
                <a:cs typeface="Arial"/>
              </a:rPr>
              <a:t>En sous-groupes ou en plénière, les participants visionnent les 3 scénarios nationaux</a:t>
            </a:r>
          </a:p>
          <a:p>
            <a:r>
              <a:rPr lang="fr-FR" sz="1200" dirty="0" smtClean="0">
                <a:latin typeface="Arial"/>
                <a:cs typeface="Arial"/>
              </a:rPr>
              <a:t>2</a:t>
            </a:r>
            <a:r>
              <a:rPr lang="fr-FR" sz="1200" dirty="0" smtClean="0">
                <a:latin typeface="Arial"/>
                <a:cs typeface="Arial"/>
              </a:rPr>
              <a:t>. Construction de </a:t>
            </a:r>
            <a:r>
              <a:rPr lang="fr-FR" sz="1200" dirty="0" smtClean="0">
                <a:latin typeface="Arial"/>
                <a:cs typeface="Arial"/>
              </a:rPr>
              <a:t>1 à </a:t>
            </a:r>
            <a:r>
              <a:rPr lang="fr-FR" sz="1200" dirty="0" smtClean="0">
                <a:latin typeface="Arial"/>
                <a:cs typeface="Arial"/>
              </a:rPr>
              <a:t>4 </a:t>
            </a:r>
            <a:r>
              <a:rPr lang="fr-FR" sz="1200" dirty="0" smtClean="0">
                <a:latin typeface="Arial"/>
                <a:cs typeface="Arial"/>
              </a:rPr>
              <a:t>scénarios en partant des briques </a:t>
            </a:r>
            <a:r>
              <a:rPr lang="fr-FR" sz="1200" dirty="0" smtClean="0">
                <a:latin typeface="Arial"/>
                <a:cs typeface="Arial"/>
              </a:rPr>
              <a:t>existantes, en en sélectionnant certaines </a:t>
            </a:r>
            <a:r>
              <a:rPr lang="fr-FR" sz="1200" dirty="0" smtClean="0">
                <a:latin typeface="Arial"/>
                <a:cs typeface="Arial"/>
              </a:rPr>
              <a:t>et ajoutant de nouvelles briques propres aux enjeux du </a:t>
            </a:r>
            <a:r>
              <a:rPr lang="fr-FR" sz="1200" dirty="0" smtClean="0">
                <a:latin typeface="Arial"/>
                <a:cs typeface="Arial"/>
              </a:rPr>
              <a:t>territoire (pour chaque scénario, le nombre de briques est limité à 8-12 max.)</a:t>
            </a:r>
            <a:endParaRPr lang="fr-FR" sz="1200" dirty="0">
              <a:latin typeface="Arial"/>
              <a:cs typeface="Arial"/>
            </a:endParaRPr>
          </a:p>
          <a:p>
            <a:r>
              <a:rPr lang="fr-FR" sz="1200" dirty="0" smtClean="0">
                <a:latin typeface="Arial"/>
                <a:cs typeface="Arial"/>
              </a:rPr>
              <a:t>3. Présentation et enregistrement des 3 scénarios</a:t>
            </a:r>
          </a:p>
          <a:p>
            <a:r>
              <a:rPr lang="fr-FR" sz="1200" dirty="0" smtClean="0">
                <a:latin typeface="Arial"/>
                <a:cs typeface="Arial"/>
              </a:rPr>
              <a:t>4. Temps de digestion (1 jour – x semaines)</a:t>
            </a:r>
          </a:p>
          <a:p>
            <a:r>
              <a:rPr lang="fr-FR" sz="1200" dirty="0" smtClean="0">
                <a:latin typeface="Arial"/>
                <a:cs typeface="Arial"/>
              </a:rPr>
              <a:t>5. </a:t>
            </a:r>
            <a:r>
              <a:rPr lang="fr-FR" sz="1200" dirty="0" err="1" smtClean="0">
                <a:latin typeface="Arial"/>
                <a:cs typeface="Arial"/>
              </a:rPr>
              <a:t>Revisionnage</a:t>
            </a:r>
            <a:r>
              <a:rPr lang="fr-FR" sz="1200" dirty="0" smtClean="0">
                <a:latin typeface="Arial"/>
                <a:cs typeface="Arial"/>
              </a:rPr>
              <a:t>, critique collective des scénarios produits</a:t>
            </a:r>
          </a:p>
          <a:p>
            <a:r>
              <a:rPr lang="fr-FR" sz="1200" dirty="0" smtClean="0">
                <a:latin typeface="Arial"/>
                <a:cs typeface="Arial"/>
              </a:rPr>
              <a:t>6. Création d’un scénario </a:t>
            </a:r>
            <a:r>
              <a:rPr lang="fr-FR" sz="1200" dirty="0" smtClean="0">
                <a:latin typeface="Arial"/>
                <a:cs typeface="Arial"/>
              </a:rPr>
              <a:t>unique ou consolidation de chacun des différents scén</a:t>
            </a:r>
            <a:r>
              <a:rPr lang="fr-FR" sz="1200" dirty="0" smtClean="0">
                <a:latin typeface="Arial"/>
                <a:cs typeface="Arial"/>
              </a:rPr>
              <a:t>arios </a:t>
            </a:r>
            <a:r>
              <a:rPr lang="fr-FR" sz="1200" dirty="0" smtClean="0">
                <a:latin typeface="Arial"/>
                <a:cs typeface="Arial"/>
              </a:rPr>
              <a:t> </a:t>
            </a:r>
            <a:r>
              <a:rPr lang="fr-FR" sz="1200" dirty="0" smtClean="0">
                <a:latin typeface="Arial"/>
                <a:cs typeface="Arial"/>
              </a:rPr>
              <a:t>(narration et illustrations)</a:t>
            </a:r>
          </a:p>
          <a:p>
            <a:r>
              <a:rPr lang="fr-FR" sz="1200" dirty="0" smtClean="0">
                <a:latin typeface="Arial"/>
                <a:cs typeface="Arial"/>
              </a:rPr>
              <a:t>7. Présentation du scénario final et partage/diffusion de celui-ci</a:t>
            </a:r>
          </a:p>
        </p:txBody>
      </p:sp>
    </p:spTree>
    <p:extLst>
      <p:ext uri="{BB962C8B-B14F-4D97-AF65-F5344CB8AC3E}">
        <p14:creationId xmlns:p14="http://schemas.microsoft.com/office/powerpoint/2010/main" val="345001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A21_CARTES SCENARIOS4.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5092" y="3736264"/>
            <a:ext cx="1177992" cy="1667008"/>
          </a:xfrm>
          <a:prstGeom prst="rect">
            <a:avLst/>
          </a:prstGeom>
          <a:ln>
            <a:solidFill>
              <a:schemeClr val="tx1"/>
            </a:solidFill>
          </a:ln>
        </p:spPr>
      </p:pic>
      <p:pic>
        <p:nvPicPr>
          <p:cNvPr id="5" name="Image 4" descr="A21_CARTES SCENARIOS_vierge.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39052" y="3736264"/>
            <a:ext cx="1177993" cy="1667008"/>
          </a:xfrm>
          <a:prstGeom prst="rect">
            <a:avLst/>
          </a:prstGeom>
          <a:ln>
            <a:solidFill>
              <a:srgbClr val="000000"/>
            </a:solidFill>
          </a:ln>
        </p:spPr>
      </p:pic>
      <p:pic>
        <p:nvPicPr>
          <p:cNvPr id="7" name="Image 6" descr="Story board 3 film.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5092" y="2066979"/>
            <a:ext cx="1627909" cy="1150363"/>
          </a:xfrm>
          <a:prstGeom prst="rect">
            <a:avLst/>
          </a:prstGeom>
          <a:ln>
            <a:solidFill>
              <a:srgbClr val="000000"/>
            </a:solidFill>
          </a:ln>
        </p:spPr>
      </p:pic>
      <p:sp>
        <p:nvSpPr>
          <p:cNvPr id="8" name="Rectangle 7"/>
          <p:cNvSpPr/>
          <p:nvPr/>
        </p:nvSpPr>
        <p:spPr>
          <a:xfrm>
            <a:off x="2714337" y="2017810"/>
            <a:ext cx="5967845" cy="338554"/>
          </a:xfrm>
          <a:prstGeom prst="rect">
            <a:avLst/>
          </a:prstGeom>
        </p:spPr>
        <p:txBody>
          <a:bodyPr wrap="square">
            <a:spAutoFit/>
          </a:bodyPr>
          <a:lstStyle/>
          <a:p>
            <a:r>
              <a:rPr lang="fr-FR" sz="1600" dirty="0" smtClean="0">
                <a:latin typeface="Arial"/>
                <a:cs typeface="Arial"/>
              </a:rPr>
              <a:t>x</a:t>
            </a:r>
            <a:r>
              <a:rPr lang="fr-FR" sz="1600" dirty="0">
                <a:latin typeface="Arial"/>
                <a:cs typeface="Arial"/>
              </a:rPr>
              <a:t>3</a:t>
            </a:r>
            <a:r>
              <a:rPr lang="fr-FR" sz="1600" dirty="0" smtClean="0">
                <a:latin typeface="Arial"/>
                <a:cs typeface="Arial"/>
              </a:rPr>
              <a:t> </a:t>
            </a:r>
            <a:r>
              <a:rPr lang="fr-FR" sz="1600" dirty="0" smtClean="0">
                <a:latin typeface="Arial"/>
                <a:cs typeface="Arial"/>
              </a:rPr>
              <a:t>jeux (</a:t>
            </a:r>
            <a:r>
              <a:rPr lang="fr-FR" sz="1600" dirty="0" smtClean="0">
                <a:latin typeface="Arial"/>
                <a:cs typeface="Arial"/>
              </a:rPr>
              <a:t>un </a:t>
            </a:r>
            <a:r>
              <a:rPr lang="fr-FR" sz="1600" dirty="0" smtClean="0">
                <a:latin typeface="Arial"/>
                <a:cs typeface="Arial"/>
              </a:rPr>
              <a:t>jeu par </a:t>
            </a:r>
            <a:r>
              <a:rPr lang="fr-FR" sz="1600" dirty="0" smtClean="0">
                <a:latin typeface="Arial"/>
                <a:cs typeface="Arial"/>
              </a:rPr>
              <a:t>scénario) de story-boards en A4 horizontaux</a:t>
            </a:r>
            <a:endParaRPr lang="fr-FR" sz="1600" dirty="0">
              <a:latin typeface="Arial"/>
              <a:cs typeface="Arial"/>
            </a:endParaRPr>
          </a:p>
        </p:txBody>
      </p:sp>
      <p:pic>
        <p:nvPicPr>
          <p:cNvPr id="9" name="Image 8" descr="Story board 3 film.pd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5910" y="2144862"/>
            <a:ext cx="1627909" cy="1150363"/>
          </a:xfrm>
          <a:prstGeom prst="rect">
            <a:avLst/>
          </a:prstGeom>
          <a:solidFill>
            <a:schemeClr val="bg1"/>
          </a:solidFill>
          <a:ln>
            <a:solidFill>
              <a:srgbClr val="000000"/>
            </a:solidFill>
          </a:ln>
        </p:spPr>
      </p:pic>
      <p:pic>
        <p:nvPicPr>
          <p:cNvPr id="10" name="Image 9" descr="Story board 3 film.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9815" y="2240928"/>
            <a:ext cx="1627909" cy="1150363"/>
          </a:xfrm>
          <a:prstGeom prst="rect">
            <a:avLst/>
          </a:prstGeom>
          <a:solidFill>
            <a:schemeClr val="bg1"/>
          </a:solidFill>
          <a:ln>
            <a:solidFill>
              <a:srgbClr val="000000"/>
            </a:solidFill>
          </a:ln>
        </p:spPr>
      </p:pic>
      <p:sp>
        <p:nvSpPr>
          <p:cNvPr id="11" name="Rectangle 10"/>
          <p:cNvSpPr/>
          <p:nvPr/>
        </p:nvSpPr>
        <p:spPr>
          <a:xfrm>
            <a:off x="2320636" y="3736264"/>
            <a:ext cx="2239819" cy="1077218"/>
          </a:xfrm>
          <a:prstGeom prst="rect">
            <a:avLst/>
          </a:prstGeom>
        </p:spPr>
        <p:txBody>
          <a:bodyPr wrap="square">
            <a:spAutoFit/>
          </a:bodyPr>
          <a:lstStyle/>
          <a:p>
            <a:r>
              <a:rPr lang="fr-FR" sz="1600" dirty="0" smtClean="0">
                <a:latin typeface="Arial"/>
                <a:cs typeface="Arial"/>
              </a:rPr>
              <a:t>x</a:t>
            </a:r>
            <a:r>
              <a:rPr lang="fr-FR" sz="1600" dirty="0">
                <a:latin typeface="Arial"/>
                <a:cs typeface="Arial"/>
              </a:rPr>
              <a:t>3</a:t>
            </a:r>
            <a:r>
              <a:rPr lang="fr-FR" sz="1600" dirty="0" smtClean="0">
                <a:latin typeface="Arial"/>
                <a:cs typeface="Arial"/>
              </a:rPr>
              <a:t> </a:t>
            </a:r>
            <a:r>
              <a:rPr lang="fr-FR" sz="1600" dirty="0" smtClean="0">
                <a:latin typeface="Arial"/>
                <a:cs typeface="Arial"/>
              </a:rPr>
              <a:t>jeu(</a:t>
            </a:r>
            <a:r>
              <a:rPr lang="fr-FR" sz="1600" dirty="0" smtClean="0">
                <a:latin typeface="Arial"/>
                <a:cs typeface="Arial"/>
              </a:rPr>
              <a:t>un </a:t>
            </a:r>
            <a:r>
              <a:rPr lang="fr-FR" sz="1600" dirty="0" smtClean="0">
                <a:latin typeface="Arial"/>
                <a:cs typeface="Arial"/>
              </a:rPr>
              <a:t>jeu par </a:t>
            </a:r>
            <a:r>
              <a:rPr lang="fr-FR" sz="1600" dirty="0" smtClean="0">
                <a:latin typeface="Arial"/>
                <a:cs typeface="Arial"/>
              </a:rPr>
              <a:t>scénario) de chevalets en papier A4 à plier en deux</a:t>
            </a:r>
            <a:endParaRPr lang="fr-FR" sz="1600" dirty="0">
              <a:latin typeface="Arial"/>
              <a:cs typeface="Arial"/>
            </a:endParaRPr>
          </a:p>
        </p:txBody>
      </p:sp>
      <p:sp>
        <p:nvSpPr>
          <p:cNvPr id="12" name="Rectangle 11"/>
          <p:cNvSpPr/>
          <p:nvPr/>
        </p:nvSpPr>
        <p:spPr>
          <a:xfrm>
            <a:off x="6130631" y="4145926"/>
            <a:ext cx="2401460" cy="830997"/>
          </a:xfrm>
          <a:prstGeom prst="rect">
            <a:avLst/>
          </a:prstGeom>
        </p:spPr>
        <p:txBody>
          <a:bodyPr wrap="square">
            <a:spAutoFit/>
          </a:bodyPr>
          <a:lstStyle/>
          <a:p>
            <a:r>
              <a:rPr lang="fr-FR" sz="1600" dirty="0" smtClean="0">
                <a:latin typeface="Arial"/>
                <a:cs typeface="Arial"/>
              </a:rPr>
              <a:t>x chevalets « vierges » à compléter en papier A4 à plier en deux</a:t>
            </a:r>
            <a:endParaRPr lang="fr-FR" sz="1600" dirty="0">
              <a:latin typeface="Arial"/>
              <a:cs typeface="Arial"/>
            </a:endParaRPr>
          </a:p>
        </p:txBody>
      </p:sp>
      <p:pic>
        <p:nvPicPr>
          <p:cNvPr id="13" name="Image 12" descr="A21_CARTES SCENARIOS4.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5910" y="3840173"/>
            <a:ext cx="1177992" cy="1667008"/>
          </a:xfrm>
          <a:prstGeom prst="rect">
            <a:avLst/>
          </a:prstGeom>
          <a:solidFill>
            <a:schemeClr val="bg1"/>
          </a:solidFill>
          <a:ln>
            <a:solidFill>
              <a:schemeClr val="tx1"/>
            </a:solidFill>
          </a:ln>
        </p:spPr>
      </p:pic>
      <p:pic>
        <p:nvPicPr>
          <p:cNvPr id="14" name="Image 13" descr="A21_CARTES SCENARIOS4.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69815" y="3938108"/>
            <a:ext cx="1177992" cy="1667008"/>
          </a:xfrm>
          <a:prstGeom prst="rect">
            <a:avLst/>
          </a:prstGeom>
          <a:solidFill>
            <a:schemeClr val="bg1"/>
          </a:solidFill>
          <a:ln>
            <a:solidFill>
              <a:schemeClr val="tx1"/>
            </a:solidFill>
          </a:ln>
        </p:spPr>
      </p:pic>
      <p:pic>
        <p:nvPicPr>
          <p:cNvPr id="15" name="Image 14"/>
          <p:cNvPicPr/>
          <p:nvPr/>
        </p:nvPicPr>
        <p:blipFill>
          <a:blip r:embed="rId6">
            <a:extLst>
              <a:ext uri="{28A0092B-C50C-407E-A947-70E740481C1C}">
                <a14:useLocalDpi xmlns:a14="http://schemas.microsoft.com/office/drawing/2010/main"/>
              </a:ext>
            </a:extLst>
          </a:blip>
          <a:srcRect/>
          <a:stretch>
            <a:fillRect/>
          </a:stretch>
        </p:blipFill>
        <p:spPr bwMode="auto">
          <a:xfrm rot="5400000">
            <a:off x="6057641" y="302234"/>
            <a:ext cx="545465" cy="1828800"/>
          </a:xfrm>
          <a:prstGeom prst="rect">
            <a:avLst/>
          </a:prstGeom>
          <a:noFill/>
          <a:ln>
            <a:noFill/>
          </a:ln>
        </p:spPr>
      </p:pic>
      <p:sp>
        <p:nvSpPr>
          <p:cNvPr id="16" name="Rectangle 15"/>
          <p:cNvSpPr/>
          <p:nvPr/>
        </p:nvSpPr>
        <p:spPr>
          <a:xfrm>
            <a:off x="1" y="769650"/>
            <a:ext cx="5299363" cy="30128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Création/adaptation d'un scénario de transition écologique durable local</a:t>
            </a:r>
            <a:endParaRPr lang="fr-FR" sz="1100" dirty="0">
              <a:latin typeface="Arial"/>
              <a:cs typeface="Arial"/>
            </a:endParaRPr>
          </a:p>
        </p:txBody>
      </p:sp>
      <p:sp>
        <p:nvSpPr>
          <p:cNvPr id="17" name="Rectangle 16"/>
          <p:cNvSpPr/>
          <p:nvPr/>
        </p:nvSpPr>
        <p:spPr>
          <a:xfrm>
            <a:off x="2978729" y="1151343"/>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Matériel à disposition</a:t>
            </a:r>
            <a:endParaRPr lang="fr-FR" sz="1600" dirty="0">
              <a:latin typeface="Arial"/>
              <a:cs typeface="Arial"/>
            </a:endParaRPr>
          </a:p>
        </p:txBody>
      </p:sp>
      <p:sp>
        <p:nvSpPr>
          <p:cNvPr id="18" name="Rectangle 17"/>
          <p:cNvSpPr/>
          <p:nvPr/>
        </p:nvSpPr>
        <p:spPr>
          <a:xfrm>
            <a:off x="2714337" y="2386345"/>
            <a:ext cx="5403272" cy="830997"/>
          </a:xfrm>
          <a:prstGeom prst="rect">
            <a:avLst/>
          </a:prstGeom>
        </p:spPr>
        <p:txBody>
          <a:bodyPr wrap="square">
            <a:spAutoFit/>
          </a:bodyPr>
          <a:lstStyle/>
          <a:p>
            <a:r>
              <a:rPr lang="fr-FR" sz="1200" b="1" i="1" dirty="0" smtClean="0">
                <a:latin typeface="Arial"/>
                <a:cs typeface="Arial"/>
              </a:rPr>
              <a:t>Détails du </a:t>
            </a:r>
            <a:r>
              <a:rPr lang="fr-FR" sz="1200" b="1" i="1" dirty="0" smtClean="0">
                <a:latin typeface="Arial"/>
                <a:cs typeface="Arial"/>
              </a:rPr>
              <a:t>jeu</a:t>
            </a:r>
            <a:endParaRPr lang="fr-FR" sz="1200" b="1" i="1" dirty="0" smtClean="0">
              <a:latin typeface="Arial"/>
              <a:cs typeface="Arial"/>
            </a:endParaRPr>
          </a:p>
          <a:p>
            <a:r>
              <a:rPr lang="fr-FR" sz="1200" dirty="0" smtClean="0">
                <a:latin typeface="Arial"/>
                <a:cs typeface="Arial"/>
              </a:rPr>
              <a:t>Jeu1 </a:t>
            </a:r>
            <a:r>
              <a:rPr lang="fr-FR" sz="1200" dirty="0" smtClean="0">
                <a:latin typeface="Arial"/>
                <a:cs typeface="Arial"/>
              </a:rPr>
              <a:t>: </a:t>
            </a:r>
            <a:r>
              <a:rPr lang="fr-FR" sz="1200" dirty="0" err="1" smtClean="0">
                <a:latin typeface="Arial"/>
                <a:cs typeface="Arial"/>
              </a:rPr>
              <a:t>Démocités</a:t>
            </a:r>
            <a:r>
              <a:rPr lang="fr-FR" sz="1200" dirty="0" smtClean="0">
                <a:latin typeface="Arial"/>
                <a:cs typeface="Arial"/>
              </a:rPr>
              <a:t> 21</a:t>
            </a:r>
          </a:p>
          <a:p>
            <a:r>
              <a:rPr lang="fr-FR" sz="1200" dirty="0" smtClean="0">
                <a:latin typeface="Arial"/>
                <a:cs typeface="Arial"/>
              </a:rPr>
              <a:t>Jeu2 </a:t>
            </a:r>
            <a:r>
              <a:rPr lang="fr-FR" sz="1200" dirty="0">
                <a:latin typeface="Arial"/>
                <a:cs typeface="Arial"/>
              </a:rPr>
              <a:t>: </a:t>
            </a:r>
            <a:r>
              <a:rPr lang="fr-FR" sz="1200" dirty="0" smtClean="0">
                <a:latin typeface="Arial"/>
                <a:cs typeface="Arial"/>
              </a:rPr>
              <a:t>Pactes 21</a:t>
            </a:r>
          </a:p>
          <a:p>
            <a:r>
              <a:rPr lang="fr-FR" sz="1200" dirty="0" smtClean="0">
                <a:latin typeface="Arial"/>
                <a:cs typeface="Arial"/>
              </a:rPr>
              <a:t>Jeu3 </a:t>
            </a:r>
            <a:r>
              <a:rPr lang="fr-FR" sz="1200" dirty="0" smtClean="0">
                <a:latin typeface="Arial"/>
                <a:cs typeface="Arial"/>
              </a:rPr>
              <a:t>: Engagements 21</a:t>
            </a:r>
          </a:p>
        </p:txBody>
      </p:sp>
      <p:sp>
        <p:nvSpPr>
          <p:cNvPr id="19" name="Rectangle 18"/>
          <p:cNvSpPr/>
          <p:nvPr/>
        </p:nvSpPr>
        <p:spPr>
          <a:xfrm>
            <a:off x="2320636" y="4816248"/>
            <a:ext cx="5403272" cy="830997"/>
          </a:xfrm>
          <a:prstGeom prst="rect">
            <a:avLst/>
          </a:prstGeom>
        </p:spPr>
        <p:txBody>
          <a:bodyPr wrap="square">
            <a:spAutoFit/>
          </a:bodyPr>
          <a:lstStyle/>
          <a:p>
            <a:r>
              <a:rPr lang="fr-FR" sz="1200" b="1" i="1" dirty="0" smtClean="0">
                <a:latin typeface="Arial"/>
                <a:cs typeface="Arial"/>
              </a:rPr>
              <a:t>Détails du </a:t>
            </a:r>
            <a:r>
              <a:rPr lang="fr-FR" sz="1200" b="1" i="1" dirty="0" smtClean="0">
                <a:latin typeface="Arial"/>
                <a:cs typeface="Arial"/>
              </a:rPr>
              <a:t>jeu</a:t>
            </a:r>
            <a:endParaRPr lang="fr-FR" sz="1200" b="1" i="1" dirty="0" smtClean="0">
              <a:latin typeface="Arial"/>
              <a:cs typeface="Arial"/>
            </a:endParaRPr>
          </a:p>
          <a:p>
            <a:r>
              <a:rPr lang="fr-FR" sz="1200" dirty="0" smtClean="0">
                <a:latin typeface="Arial"/>
                <a:cs typeface="Arial"/>
              </a:rPr>
              <a:t>Jeu1 </a:t>
            </a:r>
            <a:r>
              <a:rPr lang="fr-FR" sz="1200" dirty="0" smtClean="0">
                <a:latin typeface="Arial"/>
                <a:cs typeface="Arial"/>
              </a:rPr>
              <a:t>: </a:t>
            </a:r>
            <a:r>
              <a:rPr lang="fr-FR" sz="1200" dirty="0" err="1" smtClean="0">
                <a:latin typeface="Arial"/>
                <a:cs typeface="Arial"/>
              </a:rPr>
              <a:t>Démocités</a:t>
            </a:r>
            <a:r>
              <a:rPr lang="fr-FR" sz="1200" dirty="0" smtClean="0">
                <a:latin typeface="Arial"/>
                <a:cs typeface="Arial"/>
              </a:rPr>
              <a:t> 21</a:t>
            </a:r>
          </a:p>
          <a:p>
            <a:r>
              <a:rPr lang="fr-FR" sz="1200" dirty="0" smtClean="0">
                <a:latin typeface="Arial"/>
                <a:cs typeface="Arial"/>
              </a:rPr>
              <a:t>Jeu2 </a:t>
            </a:r>
            <a:r>
              <a:rPr lang="fr-FR" sz="1200" dirty="0">
                <a:latin typeface="Arial"/>
                <a:cs typeface="Arial"/>
              </a:rPr>
              <a:t>: </a:t>
            </a:r>
            <a:r>
              <a:rPr lang="fr-FR" sz="1200" dirty="0" smtClean="0">
                <a:latin typeface="Arial"/>
                <a:cs typeface="Arial"/>
              </a:rPr>
              <a:t>Pactes 21</a:t>
            </a:r>
          </a:p>
          <a:p>
            <a:r>
              <a:rPr lang="fr-FR" sz="1200" dirty="0" smtClean="0">
                <a:latin typeface="Arial"/>
                <a:cs typeface="Arial"/>
              </a:rPr>
              <a:t>Jeu3 </a:t>
            </a:r>
            <a:r>
              <a:rPr lang="fr-FR" sz="1200" dirty="0" smtClean="0">
                <a:latin typeface="Arial"/>
                <a:cs typeface="Arial"/>
              </a:rPr>
              <a:t>: Engagements 21</a:t>
            </a:r>
          </a:p>
        </p:txBody>
      </p:sp>
    </p:spTree>
    <p:extLst>
      <p:ext uri="{BB962C8B-B14F-4D97-AF65-F5344CB8AC3E}">
        <p14:creationId xmlns:p14="http://schemas.microsoft.com/office/powerpoint/2010/main" val="14837786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6B08"/>
        </a:solidFill>
        <a:effectLst/>
      </p:bgPr>
    </p:bg>
    <p:spTree>
      <p:nvGrpSpPr>
        <p:cNvPr id="1" name=""/>
        <p:cNvGrpSpPr/>
        <p:nvPr/>
      </p:nvGrpSpPr>
      <p:grpSpPr>
        <a:xfrm>
          <a:off x="0" y="0"/>
          <a:ext cx="0" cy="0"/>
          <a:chOff x="0" y="0"/>
          <a:chExt cx="0" cy="0"/>
        </a:xfrm>
      </p:grpSpPr>
      <p:sp>
        <p:nvSpPr>
          <p:cNvPr id="2" name="Rectangle 1"/>
          <p:cNvSpPr/>
          <p:nvPr/>
        </p:nvSpPr>
        <p:spPr>
          <a:xfrm>
            <a:off x="2263279" y="2265939"/>
            <a:ext cx="6662619" cy="2308324"/>
          </a:xfrm>
          <a:prstGeom prst="rect">
            <a:avLst/>
          </a:prstGeom>
        </p:spPr>
        <p:txBody>
          <a:bodyPr wrap="square">
            <a:spAutoFit/>
          </a:bodyPr>
          <a:lstStyle/>
          <a:p>
            <a:r>
              <a:rPr lang="fr-FR" sz="4800" b="1" dirty="0">
                <a:solidFill>
                  <a:prstClr val="white"/>
                </a:solidFill>
                <a:latin typeface="Arial"/>
                <a:cs typeface="Arial"/>
              </a:rPr>
              <a:t>Pistes </a:t>
            </a:r>
            <a:r>
              <a:rPr lang="fr-FR" sz="4800" b="1" dirty="0" smtClean="0">
                <a:solidFill>
                  <a:prstClr val="white"/>
                </a:solidFill>
                <a:latin typeface="Arial"/>
                <a:cs typeface="Arial"/>
              </a:rPr>
              <a:t>d'évolution</a:t>
            </a:r>
            <a:br>
              <a:rPr lang="fr-FR" sz="4800" b="1" dirty="0" smtClean="0">
                <a:solidFill>
                  <a:prstClr val="white"/>
                </a:solidFill>
                <a:latin typeface="Arial"/>
                <a:cs typeface="Arial"/>
              </a:rPr>
            </a:br>
            <a:r>
              <a:rPr lang="fr-FR" sz="4800" dirty="0" smtClean="0">
                <a:solidFill>
                  <a:prstClr val="white"/>
                </a:solidFill>
                <a:latin typeface="Arial"/>
                <a:cs typeface="Arial"/>
              </a:rPr>
              <a:t>du </a:t>
            </a:r>
            <a:r>
              <a:rPr lang="fr-FR" sz="4800" dirty="0">
                <a:solidFill>
                  <a:prstClr val="white"/>
                </a:solidFill>
                <a:latin typeface="Arial"/>
                <a:cs typeface="Arial"/>
              </a:rPr>
              <a:t>projet territorial de développement durable</a:t>
            </a:r>
          </a:p>
        </p:txBody>
      </p:sp>
      <p:grpSp>
        <p:nvGrpSpPr>
          <p:cNvPr id="3" name="Grouper 2"/>
          <p:cNvGrpSpPr/>
          <p:nvPr/>
        </p:nvGrpSpPr>
        <p:grpSpPr>
          <a:xfrm>
            <a:off x="360180" y="2700568"/>
            <a:ext cx="1734213" cy="1584569"/>
            <a:chOff x="0" y="0"/>
            <a:chExt cx="1199515" cy="1096010"/>
          </a:xfrm>
        </p:grpSpPr>
        <p:pic>
          <p:nvPicPr>
            <p:cNvPr id="4" name="Image 3"/>
            <p:cNvPicPr>
              <a:picLocks noChangeAspect="1"/>
            </p:cNvPicPr>
            <p:nvPr/>
          </p:nvPicPr>
          <p:blipFill>
            <a:blip r:embed="rId2">
              <a:biLevel thresh="25000"/>
              <a:extLst>
                <a:ext uri="{28A0092B-C50C-407E-A947-70E740481C1C}">
                  <a14:useLocalDpi xmlns:a14="http://schemas.microsoft.com/office/drawing/2010/main"/>
                </a:ext>
              </a:extLst>
            </a:blip>
            <a:srcRect/>
            <a:stretch>
              <a:fillRect/>
            </a:stretch>
          </p:blipFill>
          <p:spPr bwMode="auto">
            <a:xfrm>
              <a:off x="228600" y="67310"/>
              <a:ext cx="970915" cy="1028700"/>
            </a:xfrm>
            <a:prstGeom prst="rect">
              <a:avLst/>
            </a:prstGeom>
            <a:noFill/>
            <a:ln>
              <a:noFill/>
            </a:ln>
          </p:spPr>
        </p:pic>
        <p:pic>
          <p:nvPicPr>
            <p:cNvPr id="5" name="Image 4"/>
            <p:cNvPicPr>
              <a:picLocks noChangeAspect="1"/>
            </p:cNvPicPr>
            <p:nvPr/>
          </p:nvPicPr>
          <p:blipFill>
            <a:blip r:embed="rId2">
              <a:biLevel thresh="25000"/>
              <a:extLst>
                <a:ext uri="{28A0092B-C50C-407E-A947-70E740481C1C}">
                  <a14:useLocalDpi xmlns:a14="http://schemas.microsoft.com/office/drawing/2010/main"/>
                </a:ext>
              </a:extLst>
            </a:blip>
            <a:srcRect/>
            <a:stretch>
              <a:fillRect/>
            </a:stretch>
          </p:blipFill>
          <p:spPr bwMode="auto">
            <a:xfrm>
              <a:off x="0" y="0"/>
              <a:ext cx="603250" cy="638810"/>
            </a:xfrm>
            <a:prstGeom prst="rect">
              <a:avLst/>
            </a:prstGeom>
            <a:noFill/>
            <a:ln>
              <a:noFill/>
            </a:ln>
          </p:spPr>
        </p:pic>
      </p:grpSp>
    </p:spTree>
    <p:extLst>
      <p:ext uri="{BB962C8B-B14F-4D97-AF65-F5344CB8AC3E}">
        <p14:creationId xmlns:p14="http://schemas.microsoft.com/office/powerpoint/2010/main" val="2004287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091" y="1326621"/>
            <a:ext cx="4675910" cy="832379"/>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a:latin typeface="Arial"/>
                <a:cs typeface="Arial"/>
              </a:rPr>
              <a:t>Pistes d'évolution du projet territorial de développement durable</a:t>
            </a:r>
          </a:p>
        </p:txBody>
      </p:sp>
      <p:sp>
        <p:nvSpPr>
          <p:cNvPr id="6" name="ZoneTexte 5"/>
          <p:cNvSpPr txBox="1"/>
          <p:nvPr/>
        </p:nvSpPr>
        <p:spPr>
          <a:xfrm>
            <a:off x="2239816" y="2696572"/>
            <a:ext cx="6176820" cy="2062103"/>
          </a:xfrm>
          <a:prstGeom prst="rect">
            <a:avLst/>
          </a:prstGeom>
          <a:noFill/>
        </p:spPr>
        <p:txBody>
          <a:bodyPr wrap="square" rtlCol="0">
            <a:spAutoFit/>
          </a:bodyPr>
          <a:lstStyle/>
          <a:p>
            <a:r>
              <a:rPr lang="fr-FR" sz="1600" dirty="0">
                <a:latin typeface="Arial"/>
                <a:cs typeface="Arial"/>
              </a:rPr>
              <a:t>Quelles sont les prochaines étapes pour avancer </a:t>
            </a:r>
            <a:r>
              <a:rPr lang="fr-FR" sz="1600" dirty="0" smtClean="0">
                <a:latin typeface="Arial"/>
                <a:cs typeface="Arial"/>
              </a:rPr>
              <a:t>?</a:t>
            </a:r>
          </a:p>
          <a:p>
            <a:r>
              <a:rPr lang="fr-FR" sz="1600" dirty="0" smtClean="0">
                <a:latin typeface="Arial"/>
                <a:cs typeface="Arial"/>
              </a:rPr>
              <a:t>Quelles </a:t>
            </a:r>
            <a:r>
              <a:rPr lang="fr-FR" sz="1600" dirty="0">
                <a:latin typeface="Arial"/>
                <a:cs typeface="Arial"/>
              </a:rPr>
              <a:t>évolutions/priorisations/transformations du plan d’action de transition écologique locale </a:t>
            </a:r>
            <a:r>
              <a:rPr lang="fr-FR" sz="1600" dirty="0" smtClean="0">
                <a:latin typeface="Arial"/>
                <a:cs typeface="Arial"/>
              </a:rPr>
              <a:t>?</a:t>
            </a:r>
          </a:p>
          <a:p>
            <a:r>
              <a:rPr lang="fr-FR" sz="1600" dirty="0" smtClean="0">
                <a:latin typeface="Arial"/>
                <a:cs typeface="Arial"/>
              </a:rPr>
              <a:t>Quelles </a:t>
            </a:r>
            <a:r>
              <a:rPr lang="fr-FR" sz="1600" dirty="0">
                <a:latin typeface="Arial"/>
                <a:cs typeface="Arial"/>
              </a:rPr>
              <a:t>ressources à mobiliser (les acteurs à impliquer, les rencontres à prévoir, etc.</a:t>
            </a:r>
            <a:r>
              <a:rPr lang="fr-FR" sz="1600" dirty="0" smtClean="0">
                <a:latin typeface="Arial"/>
                <a:cs typeface="Arial"/>
              </a:rPr>
              <a:t>)</a:t>
            </a:r>
          </a:p>
          <a:p>
            <a:r>
              <a:rPr lang="fr-FR" sz="1600" dirty="0" smtClean="0">
                <a:latin typeface="Arial"/>
                <a:cs typeface="Arial"/>
              </a:rPr>
              <a:t>Quelles </a:t>
            </a:r>
            <a:r>
              <a:rPr lang="fr-FR" sz="1600" dirty="0">
                <a:latin typeface="Arial"/>
                <a:cs typeface="Arial"/>
              </a:rPr>
              <a:t>pistes suivre et de quelles questions se saisir </a:t>
            </a:r>
            <a:r>
              <a:rPr lang="fr-FR" sz="1600" dirty="0" smtClean="0">
                <a:latin typeface="Arial"/>
                <a:cs typeface="Arial"/>
              </a:rPr>
              <a:t>?</a:t>
            </a:r>
          </a:p>
          <a:p>
            <a:r>
              <a:rPr lang="fr-FR" sz="1600" dirty="0" smtClean="0">
                <a:latin typeface="Arial"/>
                <a:cs typeface="Arial"/>
              </a:rPr>
              <a:t>Quels </a:t>
            </a:r>
            <a:r>
              <a:rPr lang="fr-FR" sz="1600" dirty="0">
                <a:latin typeface="Arial"/>
                <a:cs typeface="Arial"/>
              </a:rPr>
              <a:t>calendrier, échéances à poser ? </a:t>
            </a:r>
          </a:p>
          <a:p>
            <a:endParaRPr lang="fr-FR" sz="1600" dirty="0"/>
          </a:p>
        </p:txBody>
      </p:sp>
      <p:grpSp>
        <p:nvGrpSpPr>
          <p:cNvPr id="7" name="Grouper 6"/>
          <p:cNvGrpSpPr/>
          <p:nvPr/>
        </p:nvGrpSpPr>
        <p:grpSpPr>
          <a:xfrm>
            <a:off x="785091" y="3088814"/>
            <a:ext cx="1199515" cy="1096010"/>
            <a:chOff x="0" y="0"/>
            <a:chExt cx="1199515" cy="1096010"/>
          </a:xfrm>
        </p:grpSpPr>
        <p:pic>
          <p:nvPicPr>
            <p:cNvPr id="8" name="Image 7"/>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 y="67310"/>
              <a:ext cx="970915" cy="1028700"/>
            </a:xfrm>
            <a:prstGeom prst="rect">
              <a:avLst/>
            </a:prstGeom>
            <a:noFill/>
            <a:ln>
              <a:noFill/>
            </a:ln>
          </p:spPr>
        </p:pic>
        <p:pic>
          <p:nvPicPr>
            <p:cNvPr id="9" name="Image 8"/>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603250" cy="638810"/>
            </a:xfrm>
            <a:prstGeom prst="rect">
              <a:avLst/>
            </a:prstGeom>
            <a:noFill/>
            <a:ln>
              <a:noFill/>
            </a:ln>
          </p:spPr>
        </p:pic>
      </p:grpSp>
    </p:spTree>
    <p:extLst>
      <p:ext uri="{BB962C8B-B14F-4D97-AF65-F5344CB8AC3E}">
        <p14:creationId xmlns:p14="http://schemas.microsoft.com/office/powerpoint/2010/main" val="5871605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262031" y="2803759"/>
            <a:ext cx="407606" cy="707886"/>
          </a:xfrm>
          <a:prstGeom prst="rect">
            <a:avLst/>
          </a:prstGeom>
          <a:noFill/>
        </p:spPr>
        <p:txBody>
          <a:bodyPr wrap="square" rtlCol="0">
            <a:spAutoFit/>
          </a:bodyPr>
          <a:lstStyle/>
          <a:p>
            <a:r>
              <a:rPr lang="fr-FR" sz="4000" dirty="0" smtClean="0">
                <a:solidFill>
                  <a:srgbClr val="FD6B08"/>
                </a:solidFill>
                <a:latin typeface="Arial"/>
                <a:cs typeface="Arial"/>
              </a:rPr>
              <a:t>1</a:t>
            </a:r>
            <a:endParaRPr lang="fr-FR" sz="4000" dirty="0">
              <a:solidFill>
                <a:srgbClr val="FD6B08"/>
              </a:solidFill>
              <a:latin typeface="Arial"/>
              <a:cs typeface="Arial"/>
            </a:endParaRPr>
          </a:p>
        </p:txBody>
      </p:sp>
      <p:sp>
        <p:nvSpPr>
          <p:cNvPr id="7" name="ZoneTexte 6"/>
          <p:cNvSpPr txBox="1"/>
          <p:nvPr/>
        </p:nvSpPr>
        <p:spPr>
          <a:xfrm>
            <a:off x="4705673" y="2803759"/>
            <a:ext cx="407606" cy="707886"/>
          </a:xfrm>
          <a:prstGeom prst="rect">
            <a:avLst/>
          </a:prstGeom>
          <a:noFill/>
        </p:spPr>
        <p:txBody>
          <a:bodyPr wrap="square" rtlCol="0">
            <a:spAutoFit/>
          </a:bodyPr>
          <a:lstStyle/>
          <a:p>
            <a:r>
              <a:rPr lang="fr-FR" sz="4000" dirty="0" smtClean="0">
                <a:solidFill>
                  <a:srgbClr val="FD6B08"/>
                </a:solidFill>
                <a:latin typeface="Arial"/>
                <a:cs typeface="Arial"/>
              </a:rPr>
              <a:t>2</a:t>
            </a:r>
            <a:endParaRPr lang="fr-FR" sz="4000" dirty="0">
              <a:solidFill>
                <a:srgbClr val="FD6B08"/>
              </a:solidFill>
              <a:latin typeface="Arial"/>
              <a:cs typeface="Arial"/>
            </a:endParaRPr>
          </a:p>
        </p:txBody>
      </p:sp>
      <p:sp>
        <p:nvSpPr>
          <p:cNvPr id="8" name="ZoneTexte 7"/>
          <p:cNvSpPr txBox="1"/>
          <p:nvPr/>
        </p:nvSpPr>
        <p:spPr>
          <a:xfrm>
            <a:off x="262031" y="6046824"/>
            <a:ext cx="407606" cy="707886"/>
          </a:xfrm>
          <a:prstGeom prst="rect">
            <a:avLst/>
          </a:prstGeom>
          <a:noFill/>
        </p:spPr>
        <p:txBody>
          <a:bodyPr wrap="square" rtlCol="0">
            <a:spAutoFit/>
          </a:bodyPr>
          <a:lstStyle/>
          <a:p>
            <a:r>
              <a:rPr lang="fr-FR" sz="4000" dirty="0" smtClean="0">
                <a:solidFill>
                  <a:srgbClr val="FD6B08"/>
                </a:solidFill>
                <a:latin typeface="Arial"/>
                <a:cs typeface="Arial"/>
              </a:rPr>
              <a:t>3</a:t>
            </a:r>
            <a:endParaRPr lang="fr-FR" sz="4000" dirty="0">
              <a:solidFill>
                <a:srgbClr val="FD6B08"/>
              </a:solidFill>
              <a:latin typeface="Arial"/>
              <a:cs typeface="Arial"/>
            </a:endParaRPr>
          </a:p>
        </p:txBody>
      </p:sp>
      <p:sp>
        <p:nvSpPr>
          <p:cNvPr id="10" name="ZoneTexte 9"/>
          <p:cNvSpPr txBox="1"/>
          <p:nvPr/>
        </p:nvSpPr>
        <p:spPr>
          <a:xfrm>
            <a:off x="669637" y="2921332"/>
            <a:ext cx="3552486" cy="646331"/>
          </a:xfrm>
          <a:prstGeom prst="rect">
            <a:avLst/>
          </a:prstGeom>
          <a:noFill/>
        </p:spPr>
        <p:txBody>
          <a:bodyPr wrap="square" rtlCol="0">
            <a:spAutoFit/>
          </a:bodyPr>
          <a:lstStyle/>
          <a:p>
            <a:r>
              <a:rPr lang="fr-FR" sz="1200" dirty="0" smtClean="0">
                <a:latin typeface="Arial"/>
                <a:cs typeface="Arial"/>
              </a:rPr>
              <a:t>Exercice </a:t>
            </a:r>
            <a:r>
              <a:rPr lang="fr-FR" sz="1200" dirty="0">
                <a:latin typeface="Arial"/>
                <a:cs typeface="Arial"/>
              </a:rPr>
              <a:t>sur le mode du </a:t>
            </a:r>
            <a:r>
              <a:rPr lang="fr-FR" sz="1200" i="1" dirty="0" err="1">
                <a:latin typeface="Arial"/>
                <a:cs typeface="Arial"/>
              </a:rPr>
              <a:t>backcasting</a:t>
            </a:r>
            <a:r>
              <a:rPr lang="fr-FR" sz="1200" dirty="0">
                <a:latin typeface="Arial"/>
                <a:cs typeface="Arial"/>
              </a:rPr>
              <a:t> partant de la vision souhaitée à terme et en remontant le long d'une ligne du temps.</a:t>
            </a:r>
          </a:p>
        </p:txBody>
      </p:sp>
      <p:sp>
        <p:nvSpPr>
          <p:cNvPr id="11" name="ZoneTexte 10"/>
          <p:cNvSpPr txBox="1"/>
          <p:nvPr/>
        </p:nvSpPr>
        <p:spPr>
          <a:xfrm>
            <a:off x="5113279" y="2829647"/>
            <a:ext cx="3845994" cy="830997"/>
          </a:xfrm>
          <a:prstGeom prst="rect">
            <a:avLst/>
          </a:prstGeom>
          <a:noFill/>
        </p:spPr>
        <p:txBody>
          <a:bodyPr wrap="square" rtlCol="0">
            <a:spAutoFit/>
          </a:bodyPr>
          <a:lstStyle/>
          <a:p>
            <a:r>
              <a:rPr lang="fr-FR" sz="1200" dirty="0" smtClean="0">
                <a:latin typeface="Arial"/>
                <a:cs typeface="Arial"/>
              </a:rPr>
              <a:t>Formulation </a:t>
            </a:r>
            <a:r>
              <a:rPr lang="fr-FR" sz="1200" dirty="0">
                <a:latin typeface="Arial"/>
                <a:cs typeface="Arial"/>
              </a:rPr>
              <a:t>de la vision, définition d'étapes intermédiaires, organisation des actions (ex. mobilisation </a:t>
            </a:r>
            <a:r>
              <a:rPr lang="fr-FR" sz="1200" dirty="0" smtClean="0">
                <a:latin typeface="Arial"/>
                <a:cs typeface="Arial"/>
              </a:rPr>
              <a:t>d'acteurs; lancements de </a:t>
            </a:r>
            <a:r>
              <a:rPr lang="fr-FR" sz="1200" dirty="0">
                <a:latin typeface="Arial"/>
                <a:cs typeface="Arial"/>
              </a:rPr>
              <a:t>projets; mise en place de nouvelles politiques; etc.)</a:t>
            </a:r>
          </a:p>
        </p:txBody>
      </p:sp>
      <p:sp>
        <p:nvSpPr>
          <p:cNvPr id="12" name="ZoneTexte 11"/>
          <p:cNvSpPr txBox="1"/>
          <p:nvPr/>
        </p:nvSpPr>
        <p:spPr>
          <a:xfrm>
            <a:off x="669636" y="6108379"/>
            <a:ext cx="4641273" cy="646331"/>
          </a:xfrm>
          <a:prstGeom prst="rect">
            <a:avLst/>
          </a:prstGeom>
          <a:noFill/>
        </p:spPr>
        <p:txBody>
          <a:bodyPr wrap="square" rtlCol="0">
            <a:spAutoFit/>
          </a:bodyPr>
          <a:lstStyle/>
          <a:p>
            <a:r>
              <a:rPr lang="fr-FR" sz="1200" dirty="0" smtClean="0">
                <a:latin typeface="Arial"/>
                <a:cs typeface="Arial"/>
              </a:rPr>
              <a:t>Relecture </a:t>
            </a:r>
            <a:r>
              <a:rPr lang="fr-FR" sz="1200" dirty="0">
                <a:latin typeface="Arial"/>
                <a:cs typeface="Arial"/>
              </a:rPr>
              <a:t>chronologique, échanges et </a:t>
            </a:r>
            <a:r>
              <a:rPr lang="fr-FR" sz="1200" dirty="0" smtClean="0">
                <a:latin typeface="Arial"/>
                <a:cs typeface="Arial"/>
              </a:rPr>
              <a:t>discussions (ex. vraisemblance </a:t>
            </a:r>
            <a:r>
              <a:rPr lang="fr-FR" sz="1200" dirty="0">
                <a:latin typeface="Arial"/>
                <a:cs typeface="Arial"/>
              </a:rPr>
              <a:t>des actions; robustesse des enchaînements;  mise en synergie et </a:t>
            </a:r>
            <a:r>
              <a:rPr lang="fr-FR" sz="1200" dirty="0" smtClean="0">
                <a:latin typeface="Arial"/>
                <a:cs typeface="Arial"/>
              </a:rPr>
              <a:t>priorisation…)</a:t>
            </a:r>
            <a:endParaRPr lang="fr-FR" sz="1200" dirty="0">
              <a:latin typeface="Arial"/>
              <a:cs typeface="Arial"/>
            </a:endParaRPr>
          </a:p>
        </p:txBody>
      </p:sp>
      <p:pic>
        <p:nvPicPr>
          <p:cNvPr id="13" name="Image 12" descr="IMG_1537.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2032" y="3714786"/>
            <a:ext cx="5048878" cy="2410038"/>
          </a:xfrm>
          <a:prstGeom prst="rect">
            <a:avLst/>
          </a:prstGeom>
        </p:spPr>
      </p:pic>
      <p:pic>
        <p:nvPicPr>
          <p:cNvPr id="17" name="Image 16" descr="Capture d’écran 2013-11-05 à 15.18.19.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262032" y="563940"/>
            <a:ext cx="4253600" cy="2239369"/>
          </a:xfrm>
          <a:prstGeom prst="rect">
            <a:avLst/>
          </a:prstGeom>
        </p:spPr>
      </p:pic>
      <p:pic>
        <p:nvPicPr>
          <p:cNvPr id="15" name="Image 14" descr="IMG_8010.JPG"/>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rcRect/>
          <a:stretch/>
        </p:blipFill>
        <p:spPr>
          <a:xfrm>
            <a:off x="4705672" y="563940"/>
            <a:ext cx="4076553" cy="2255031"/>
          </a:xfrm>
          <a:prstGeom prst="rect">
            <a:avLst/>
          </a:prstGeom>
        </p:spPr>
      </p:pic>
      <p:sp>
        <p:nvSpPr>
          <p:cNvPr id="16" name="Rectangle 15"/>
          <p:cNvSpPr/>
          <p:nvPr/>
        </p:nvSpPr>
        <p:spPr>
          <a:xfrm>
            <a:off x="0" y="166471"/>
            <a:ext cx="4699000" cy="24431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Pistes d'évolution du projet territorial de développement durable</a:t>
            </a:r>
          </a:p>
        </p:txBody>
      </p:sp>
    </p:spTree>
    <p:extLst>
      <p:ext uri="{BB962C8B-B14F-4D97-AF65-F5344CB8AC3E}">
        <p14:creationId xmlns:p14="http://schemas.microsoft.com/office/powerpoint/2010/main" val="14211853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2263043"/>
            <a:ext cx="7573817" cy="2923877"/>
          </a:xfrm>
          <a:prstGeom prst="rect">
            <a:avLst/>
          </a:prstGeom>
        </p:spPr>
        <p:txBody>
          <a:bodyPr wrap="square">
            <a:spAutoFit/>
          </a:bodyPr>
          <a:lstStyle/>
          <a:p>
            <a:r>
              <a:rPr lang="fr-FR" sz="1400" b="1" dirty="0" smtClean="0">
                <a:solidFill>
                  <a:srgbClr val="FD6B08"/>
                </a:solidFill>
                <a:latin typeface="Arial"/>
                <a:cs typeface="Arial"/>
              </a:rPr>
              <a:t>1. L’OUTIL</a:t>
            </a:r>
            <a:r>
              <a:rPr lang="fr-FR" sz="1400" b="1" dirty="0">
                <a:solidFill>
                  <a:srgbClr val="FD6B08"/>
                </a:solidFill>
                <a:latin typeface="Arial"/>
                <a:cs typeface="Arial"/>
              </a:rPr>
              <a:t> </a:t>
            </a:r>
            <a:r>
              <a:rPr lang="fr-FR" sz="1400" b="1" dirty="0" smtClean="0">
                <a:latin typeface="Arial"/>
                <a:cs typeface="Arial"/>
              </a:rPr>
              <a:t>– Pistes d’évolution du projet territorial de développement durable</a:t>
            </a:r>
          </a:p>
          <a:p>
            <a:endParaRPr lang="fr-FR" sz="1400" dirty="0">
              <a:latin typeface="Arial"/>
              <a:cs typeface="Arial"/>
            </a:endParaRPr>
          </a:p>
          <a:p>
            <a:r>
              <a:rPr lang="fr-FR" sz="1400" b="1" dirty="0">
                <a:latin typeface="Arial"/>
                <a:cs typeface="Arial"/>
              </a:rPr>
              <a:t>C</a:t>
            </a:r>
            <a:r>
              <a:rPr lang="fr-FR" sz="1400" b="1" dirty="0" smtClean="0">
                <a:latin typeface="Arial"/>
                <a:cs typeface="Arial"/>
              </a:rPr>
              <a:t>ontexte </a:t>
            </a:r>
            <a:r>
              <a:rPr lang="fr-FR" sz="1400" b="1" dirty="0">
                <a:latin typeface="Arial"/>
                <a:cs typeface="Arial"/>
              </a:rPr>
              <a:t>d’utilisation de </a:t>
            </a:r>
            <a:r>
              <a:rPr lang="fr-FR" sz="1400" b="1" dirty="0" smtClean="0">
                <a:latin typeface="Arial"/>
                <a:cs typeface="Arial"/>
              </a:rPr>
              <a:t>l’outil / pour quel(s) usage(s) ?</a:t>
            </a:r>
          </a:p>
          <a:p>
            <a:pPr marL="171450" indent="-171450">
              <a:buFontTx/>
              <a:buChar char="-"/>
            </a:pPr>
            <a:r>
              <a:rPr lang="fr-FR" sz="1200" dirty="0" smtClean="0">
                <a:latin typeface="Arial"/>
                <a:cs typeface="Arial"/>
              </a:rPr>
              <a:t>À la suite de l’élaboration d’un scénario, cet outil permet de construire/baliser le parcours pour atteindre la vision partagée décrite dans le scénario</a:t>
            </a:r>
          </a:p>
          <a:p>
            <a:pPr marL="171450" indent="-171450">
              <a:buFontTx/>
              <a:buChar char="-"/>
            </a:pPr>
            <a:endParaRPr lang="fr-FR" sz="1400" dirty="0" smtClean="0">
              <a:latin typeface="Arial"/>
              <a:cs typeface="Arial"/>
            </a:endParaRPr>
          </a:p>
          <a:p>
            <a:r>
              <a:rPr lang="fr-FR" sz="1400" b="1" dirty="0" smtClean="0">
                <a:latin typeface="Arial"/>
                <a:cs typeface="Arial"/>
              </a:rPr>
              <a:t>Objectifs de </a:t>
            </a:r>
            <a:r>
              <a:rPr lang="fr-FR" sz="1400" b="1" dirty="0">
                <a:latin typeface="Arial"/>
                <a:cs typeface="Arial"/>
              </a:rPr>
              <a:t>l’outil :</a:t>
            </a:r>
          </a:p>
          <a:p>
            <a:pPr marL="171450" indent="-171450">
              <a:buFontTx/>
              <a:buChar char="-"/>
            </a:pPr>
            <a:r>
              <a:rPr lang="fr-FR" sz="1200" dirty="0" smtClean="0">
                <a:latin typeface="Arial"/>
                <a:cs typeface="Arial"/>
              </a:rPr>
              <a:t>Organiser une série d’actions, construire la stratégie permettant d’atteindre une vision souhaitée</a:t>
            </a:r>
          </a:p>
          <a:p>
            <a:pPr marL="171450" indent="-171450">
              <a:buFontTx/>
              <a:buChar char="-"/>
            </a:pPr>
            <a:r>
              <a:rPr lang="fr-FR" sz="1200" dirty="0" smtClean="0">
                <a:latin typeface="Arial"/>
                <a:cs typeface="Arial"/>
              </a:rPr>
              <a:t>Identifier les étapes, pas-à-pas, des évolutions/projets/actions à mettre en </a:t>
            </a:r>
            <a:r>
              <a:rPr lang="fr-FR" sz="1200" dirty="0">
                <a:latin typeface="Arial"/>
                <a:cs typeface="Arial"/>
              </a:rPr>
              <a:t>œ</a:t>
            </a:r>
            <a:r>
              <a:rPr lang="fr-FR" sz="1200" dirty="0" smtClean="0">
                <a:latin typeface="Arial"/>
                <a:cs typeface="Arial"/>
              </a:rPr>
              <a:t>uvre </a:t>
            </a:r>
            <a:r>
              <a:rPr lang="fr-FR" sz="1200" dirty="0" smtClean="0">
                <a:latin typeface="Arial"/>
                <a:cs typeface="Arial"/>
              </a:rPr>
              <a:t>(baliser le chemin)</a:t>
            </a:r>
          </a:p>
          <a:p>
            <a:pPr marL="171450" indent="-171450">
              <a:buFontTx/>
              <a:buChar char="-"/>
            </a:pPr>
            <a:r>
              <a:rPr lang="fr-FR" sz="1200" dirty="0" smtClean="0">
                <a:latin typeface="Arial"/>
                <a:cs typeface="Arial"/>
              </a:rPr>
              <a:t>Co-construire le parcours, planifier collectivement les évolutions/changements etc. à enclencher</a:t>
            </a:r>
          </a:p>
          <a:p>
            <a:endParaRPr lang="fr-FR" sz="1400" dirty="0">
              <a:latin typeface="Arial"/>
              <a:cs typeface="Arial"/>
            </a:endParaRPr>
          </a:p>
          <a:p>
            <a:r>
              <a:rPr lang="fr-FR" sz="1400" b="1" dirty="0">
                <a:latin typeface="Arial"/>
                <a:cs typeface="Arial"/>
              </a:rPr>
              <a:t>Quand utiliser cet outil ? à quel moment de la vie d’une démarche DD</a:t>
            </a:r>
            <a:r>
              <a:rPr lang="fr-FR" sz="1400" b="1" dirty="0" smtClean="0">
                <a:latin typeface="Arial"/>
                <a:cs typeface="Arial"/>
              </a:rPr>
              <a:t>?</a:t>
            </a:r>
            <a:endParaRPr lang="fr-FR" sz="1400" b="1" dirty="0">
              <a:latin typeface="Arial"/>
              <a:cs typeface="Arial"/>
            </a:endParaRPr>
          </a:p>
          <a:p>
            <a:r>
              <a:rPr lang="fr-FR" sz="1200" dirty="0" smtClean="0">
                <a:latin typeface="Arial"/>
                <a:cs typeface="Arial"/>
              </a:rPr>
              <a:t>Lors de l’élaboration d’une stratégie ou pour </a:t>
            </a:r>
            <a:r>
              <a:rPr lang="fr-FR" sz="1200" dirty="0" err="1" smtClean="0">
                <a:latin typeface="Arial"/>
                <a:cs typeface="Arial"/>
              </a:rPr>
              <a:t>requestionner</a:t>
            </a:r>
            <a:r>
              <a:rPr lang="fr-FR" sz="1200" dirty="0" smtClean="0">
                <a:latin typeface="Arial"/>
                <a:cs typeface="Arial"/>
              </a:rPr>
              <a:t>/réorienter une démarche existante</a:t>
            </a:r>
            <a:endParaRPr lang="fr-FR" sz="1200" dirty="0">
              <a:latin typeface="Arial"/>
              <a:cs typeface="Arial"/>
            </a:endParaRPr>
          </a:p>
          <a:p>
            <a:endParaRPr lang="fr-FR" sz="1400" dirty="0">
              <a:latin typeface="Arial"/>
              <a:cs typeface="Arial"/>
            </a:endParaRPr>
          </a:p>
        </p:txBody>
      </p:sp>
      <p:sp>
        <p:nvSpPr>
          <p:cNvPr id="6" name="Rectangle 5"/>
          <p:cNvSpPr/>
          <p:nvPr/>
        </p:nvSpPr>
        <p:spPr>
          <a:xfrm>
            <a:off x="2378365" y="1151343"/>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Présentation de l’outil</a:t>
            </a:r>
            <a:endParaRPr lang="fr-FR" sz="1600" dirty="0">
              <a:latin typeface="Arial"/>
              <a:cs typeface="Arial"/>
            </a:endParaRPr>
          </a:p>
        </p:txBody>
      </p:sp>
      <p:sp>
        <p:nvSpPr>
          <p:cNvPr id="7" name="Rectangle 6"/>
          <p:cNvSpPr/>
          <p:nvPr/>
        </p:nvSpPr>
        <p:spPr>
          <a:xfrm>
            <a:off x="0" y="824564"/>
            <a:ext cx="4699000" cy="24431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Pistes d'évolution du projet territorial de développement durable</a:t>
            </a:r>
          </a:p>
        </p:txBody>
      </p:sp>
      <p:grpSp>
        <p:nvGrpSpPr>
          <p:cNvPr id="9" name="Grouper 8"/>
          <p:cNvGrpSpPr/>
          <p:nvPr/>
        </p:nvGrpSpPr>
        <p:grpSpPr>
          <a:xfrm>
            <a:off x="4814461" y="824564"/>
            <a:ext cx="785078" cy="717334"/>
            <a:chOff x="0" y="0"/>
            <a:chExt cx="1199515" cy="1096010"/>
          </a:xfrm>
        </p:grpSpPr>
        <p:pic>
          <p:nvPicPr>
            <p:cNvPr id="10" name="Image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 y="67310"/>
              <a:ext cx="970915" cy="1028700"/>
            </a:xfrm>
            <a:prstGeom prst="rect">
              <a:avLst/>
            </a:prstGeom>
            <a:noFill/>
            <a:ln>
              <a:noFill/>
            </a:ln>
          </p:spPr>
        </p:pic>
        <p:pic>
          <p:nvPicPr>
            <p:cNvPr id="13" name="Image 1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603250" cy="638810"/>
            </a:xfrm>
            <a:prstGeom prst="rect">
              <a:avLst/>
            </a:prstGeom>
            <a:noFill/>
            <a:ln>
              <a:noFill/>
            </a:ln>
          </p:spPr>
        </p:pic>
      </p:grpSp>
    </p:spTree>
    <p:extLst>
      <p:ext uri="{BB962C8B-B14F-4D97-AF65-F5344CB8AC3E}">
        <p14:creationId xmlns:p14="http://schemas.microsoft.com/office/powerpoint/2010/main" val="272064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720406"/>
            <a:ext cx="7573817" cy="4001095"/>
          </a:xfrm>
          <a:prstGeom prst="rect">
            <a:avLst/>
          </a:prstGeom>
        </p:spPr>
        <p:txBody>
          <a:bodyPr wrap="square">
            <a:spAutoFit/>
          </a:bodyPr>
          <a:lstStyle/>
          <a:p>
            <a:r>
              <a:rPr lang="fr-FR" sz="1400" b="1" dirty="0" smtClean="0">
                <a:solidFill>
                  <a:srgbClr val="FD6B08"/>
                </a:solidFill>
                <a:latin typeface="Arial"/>
                <a:cs typeface="Arial"/>
              </a:rPr>
              <a:t>2. LES PARTICIPANTS</a:t>
            </a:r>
          </a:p>
          <a:p>
            <a:endParaRPr lang="fr-FR" sz="1400" dirty="0">
              <a:latin typeface="Arial"/>
              <a:cs typeface="Arial"/>
            </a:endParaRPr>
          </a:p>
          <a:p>
            <a:r>
              <a:rPr lang="fr-FR" sz="1400" b="1" dirty="0" smtClean="0">
                <a:latin typeface="Arial"/>
                <a:cs typeface="Arial"/>
              </a:rPr>
              <a:t>Avec quels types de participants ?</a:t>
            </a:r>
          </a:p>
          <a:p>
            <a:pPr marL="171450" indent="-171450">
              <a:buFontTx/>
              <a:buChar char="-"/>
            </a:pPr>
            <a:r>
              <a:rPr lang="fr-FR" sz="1200" dirty="0" smtClean="0">
                <a:latin typeface="Arial"/>
                <a:cs typeface="Arial"/>
              </a:rPr>
              <a:t>Pour </a:t>
            </a:r>
            <a:r>
              <a:rPr lang="fr-FR" sz="1200" dirty="0">
                <a:latin typeface="Arial"/>
                <a:cs typeface="Arial"/>
              </a:rPr>
              <a:t>tous (citoyens, élus, techniciens, associations, entreprises</a:t>
            </a:r>
            <a:r>
              <a:rPr lang="fr-FR" sz="1200" dirty="0" smtClean="0">
                <a:latin typeface="Arial"/>
                <a:cs typeface="Arial"/>
              </a:rPr>
              <a:t>) et en particulier des porteurs de projets/d’actions potentiel, des </a:t>
            </a:r>
            <a:r>
              <a:rPr lang="fr-FR" sz="1200" dirty="0" err="1" smtClean="0">
                <a:latin typeface="Arial"/>
                <a:cs typeface="Arial"/>
              </a:rPr>
              <a:t>collaborants</a:t>
            </a:r>
            <a:r>
              <a:rPr lang="fr-FR" sz="1200" dirty="0">
                <a:latin typeface="Arial"/>
                <a:cs typeface="Arial"/>
              </a:rPr>
              <a:t> </a:t>
            </a:r>
            <a:r>
              <a:rPr lang="fr-FR" sz="1200" dirty="0" smtClean="0">
                <a:latin typeface="Arial"/>
                <a:cs typeface="Arial"/>
              </a:rPr>
              <a:t>possibles qui souhaitent s’engager dans le processus</a:t>
            </a:r>
          </a:p>
          <a:p>
            <a:pPr marL="171450" indent="-171450">
              <a:buFontTx/>
              <a:buChar char="-"/>
            </a:pPr>
            <a:r>
              <a:rPr lang="fr-FR" sz="1200" dirty="0" smtClean="0">
                <a:latin typeface="Arial"/>
                <a:cs typeface="Arial"/>
              </a:rPr>
              <a:t>Un grande diversité des profils et expertises est recommandée pour explorer/couvrir un large spectre de questionnements (financier, juridique, politique, technique, etc.)</a:t>
            </a:r>
          </a:p>
          <a:p>
            <a:pPr marL="171450" indent="-171450">
              <a:buFontTx/>
              <a:buChar char="-"/>
            </a:pPr>
            <a:endParaRPr lang="fr-FR" sz="1200" dirty="0" smtClean="0">
              <a:latin typeface="Arial"/>
              <a:cs typeface="Arial"/>
            </a:endParaRPr>
          </a:p>
          <a:p>
            <a:r>
              <a:rPr lang="fr-FR" sz="1400" b="1" dirty="0">
                <a:latin typeface="Arial"/>
                <a:cs typeface="Arial"/>
              </a:rPr>
              <a:t>Combien de participants ?</a:t>
            </a:r>
          </a:p>
          <a:p>
            <a:pPr marL="171450" indent="-171450">
              <a:buFontTx/>
              <a:buChar char="-"/>
            </a:pPr>
            <a:r>
              <a:rPr lang="fr-FR" sz="1200" dirty="0" smtClean="0">
                <a:latin typeface="Arial"/>
                <a:cs typeface="Arial"/>
              </a:rPr>
              <a:t>15 </a:t>
            </a:r>
            <a:r>
              <a:rPr lang="fr-FR" sz="1200" dirty="0">
                <a:latin typeface="Arial"/>
                <a:cs typeface="Arial"/>
              </a:rPr>
              <a:t>mini / </a:t>
            </a:r>
            <a:r>
              <a:rPr lang="fr-FR" sz="1200" dirty="0" smtClean="0">
                <a:latin typeface="Arial"/>
                <a:cs typeface="Arial"/>
              </a:rPr>
              <a:t>40 maxi</a:t>
            </a:r>
            <a:r>
              <a:rPr lang="fr-FR" sz="1200" dirty="0">
                <a:latin typeface="Arial"/>
                <a:cs typeface="Arial"/>
              </a:rPr>
              <a:t> </a:t>
            </a:r>
            <a:endParaRPr lang="fr-FR" sz="1200" dirty="0" smtClean="0">
              <a:latin typeface="Arial"/>
              <a:cs typeface="Arial"/>
            </a:endParaRPr>
          </a:p>
          <a:p>
            <a:pPr marL="171450" indent="-171450">
              <a:buFontTx/>
              <a:buChar char="-"/>
            </a:pPr>
            <a:endParaRPr lang="fr-FR" sz="1200" dirty="0" smtClean="0">
              <a:latin typeface="Arial"/>
              <a:cs typeface="Arial"/>
            </a:endParaRPr>
          </a:p>
          <a:p>
            <a:r>
              <a:rPr lang="fr-FR" sz="1400" b="1" dirty="0" err="1" smtClean="0">
                <a:latin typeface="Arial"/>
                <a:cs typeface="Arial"/>
              </a:rPr>
              <a:t>Pré-requi</a:t>
            </a:r>
            <a:r>
              <a:rPr lang="fr-FR" sz="1400" b="1" dirty="0" err="1">
                <a:latin typeface="Arial"/>
                <a:cs typeface="Arial"/>
              </a:rPr>
              <a:t>s</a:t>
            </a:r>
            <a:r>
              <a:rPr lang="fr-FR" sz="1400" b="1" dirty="0" smtClean="0">
                <a:latin typeface="Arial"/>
                <a:cs typeface="Arial"/>
              </a:rPr>
              <a:t> ?</a:t>
            </a:r>
          </a:p>
          <a:p>
            <a:pPr marL="171450" indent="-171450">
              <a:buFontTx/>
              <a:buChar char="-"/>
            </a:pPr>
            <a:r>
              <a:rPr lang="fr-FR" sz="1200" dirty="0" smtClean="0">
                <a:latin typeface="Arial"/>
                <a:cs typeface="Arial"/>
              </a:rPr>
              <a:t>Une connaissance du scénario élaboré au préalable </a:t>
            </a:r>
          </a:p>
          <a:p>
            <a:pPr marL="171450" indent="-171450">
              <a:buFontTx/>
              <a:buChar char="-"/>
            </a:pPr>
            <a:endParaRPr lang="fr-FR" sz="1200" dirty="0">
              <a:latin typeface="Arial"/>
              <a:cs typeface="Arial"/>
            </a:endParaRPr>
          </a:p>
          <a:p>
            <a:r>
              <a:rPr lang="fr-FR" sz="1400" b="1" dirty="0" smtClean="0">
                <a:latin typeface="Arial"/>
                <a:cs typeface="Arial"/>
              </a:rPr>
              <a:t>Information </a:t>
            </a:r>
            <a:r>
              <a:rPr lang="fr-FR" sz="1400" b="1" dirty="0">
                <a:latin typeface="Arial"/>
                <a:cs typeface="Arial"/>
              </a:rPr>
              <a:t>préalable des participants sur le contexte ou la méthode de travail</a:t>
            </a:r>
            <a:r>
              <a:rPr lang="fr-FR" sz="1400" b="1" dirty="0" smtClean="0">
                <a:latin typeface="Arial"/>
                <a:cs typeface="Arial"/>
              </a:rPr>
              <a:t>?</a:t>
            </a:r>
            <a:endParaRPr lang="fr-FR" sz="1400" b="1" dirty="0">
              <a:latin typeface="Arial"/>
              <a:cs typeface="Arial"/>
            </a:endParaRPr>
          </a:p>
          <a:p>
            <a:r>
              <a:rPr lang="fr-FR" sz="1200" dirty="0" smtClean="0">
                <a:latin typeface="Arial"/>
                <a:cs typeface="Arial"/>
              </a:rPr>
              <a:t>- Cet outil n’est pas un outil de planification traditionnel car il est inscrit dans une temporalité pouvant être assez longue (sur 5-10-20 ans), il ne rentre donc pas dans chaque détail mais couvre un spectre d’étapes clés, d’actions fortes/emblématiques à atteindre</a:t>
            </a:r>
            <a:endParaRPr lang="fr-FR" sz="1400" dirty="0">
              <a:latin typeface="Arial"/>
              <a:cs typeface="Arial"/>
            </a:endParaRPr>
          </a:p>
          <a:p>
            <a:r>
              <a:rPr lang="fr-FR" sz="1200" dirty="0" smtClean="0">
                <a:latin typeface="Arial"/>
                <a:cs typeface="Arial"/>
              </a:rPr>
              <a:t> </a:t>
            </a:r>
            <a:endParaRPr lang="fr-FR" sz="1200" dirty="0">
              <a:latin typeface="Arial"/>
              <a:cs typeface="Arial"/>
            </a:endParaRPr>
          </a:p>
          <a:p>
            <a:endParaRPr lang="fr-FR" sz="1400" dirty="0">
              <a:latin typeface="Arial"/>
              <a:cs typeface="Arial"/>
            </a:endParaRPr>
          </a:p>
        </p:txBody>
      </p:sp>
    </p:spTree>
    <p:extLst>
      <p:ext uri="{BB962C8B-B14F-4D97-AF65-F5344CB8AC3E}">
        <p14:creationId xmlns:p14="http://schemas.microsoft.com/office/powerpoint/2010/main" val="323126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171356"/>
            <a:ext cx="7573817" cy="4862869"/>
          </a:xfrm>
          <a:prstGeom prst="rect">
            <a:avLst/>
          </a:prstGeom>
        </p:spPr>
        <p:txBody>
          <a:bodyPr wrap="square">
            <a:spAutoFit/>
          </a:bodyPr>
          <a:lstStyle/>
          <a:p>
            <a:r>
              <a:rPr lang="fr-FR" sz="1400" b="1" dirty="0" smtClean="0">
                <a:solidFill>
                  <a:srgbClr val="FD6B08"/>
                </a:solidFill>
                <a:latin typeface="Arial"/>
                <a:cs typeface="Arial"/>
              </a:rPr>
              <a:t>3. LES CONDITIONS DE MISE EN OEUVRE</a:t>
            </a:r>
          </a:p>
          <a:p>
            <a:endParaRPr lang="fr-FR" sz="1400" dirty="0" smtClean="0">
              <a:latin typeface="Arial"/>
              <a:cs typeface="Arial"/>
            </a:endParaRPr>
          </a:p>
          <a:p>
            <a:r>
              <a:rPr lang="fr-FR" sz="1400" b="1" dirty="0" smtClean="0">
                <a:latin typeface="Arial"/>
                <a:cs typeface="Arial"/>
              </a:rPr>
              <a:t>Quelle préparation? Avec quel matériel? Suivant quelles étapes ?</a:t>
            </a:r>
          </a:p>
          <a:p>
            <a:r>
              <a:rPr lang="fr-FR" sz="1200" dirty="0" smtClean="0">
                <a:latin typeface="Arial"/>
                <a:cs typeface="Arial"/>
              </a:rPr>
              <a:t>- Un scénario/une vision doit avoir été élaboré pour permettre cet </a:t>
            </a:r>
            <a:r>
              <a:rPr lang="fr-FR" sz="1200" dirty="0" smtClean="0">
                <a:latin typeface="Arial"/>
                <a:cs typeface="Arial"/>
              </a:rPr>
              <a:t>exercice</a:t>
            </a:r>
          </a:p>
          <a:p>
            <a:r>
              <a:rPr lang="fr-FR" sz="1200" dirty="0" smtClean="0">
                <a:latin typeface="Arial"/>
                <a:cs typeface="Arial"/>
              </a:rPr>
              <a:t>- Un </a:t>
            </a:r>
            <a:r>
              <a:rPr lang="fr-FR" sz="1200" dirty="0" smtClean="0">
                <a:latin typeface="Arial"/>
                <a:cs typeface="Arial"/>
              </a:rPr>
              <a:t>large mur d'affichage</a:t>
            </a:r>
          </a:p>
          <a:p>
            <a:r>
              <a:rPr lang="fr-FR" sz="1400" dirty="0" smtClean="0">
                <a:latin typeface="Arial"/>
                <a:cs typeface="Arial"/>
              </a:rPr>
              <a:t> </a:t>
            </a:r>
          </a:p>
          <a:p>
            <a:r>
              <a:rPr lang="fr-FR" sz="1400" b="1" dirty="0" smtClean="0">
                <a:latin typeface="Arial"/>
                <a:cs typeface="Arial"/>
              </a:rPr>
              <a:t>Quelle animation?</a:t>
            </a:r>
          </a:p>
          <a:p>
            <a:pPr marL="171450" indent="-171450">
              <a:buFontTx/>
              <a:buChar char="-"/>
            </a:pPr>
            <a:r>
              <a:rPr lang="fr-FR" sz="1200" dirty="0" smtClean="0">
                <a:latin typeface="Arial"/>
                <a:cs typeface="Arial"/>
              </a:rPr>
              <a:t>Un animateur pour présenter et lancer l'exercice</a:t>
            </a:r>
          </a:p>
          <a:p>
            <a:pPr marL="171450" indent="-171450">
              <a:buFontTx/>
              <a:buChar char="-"/>
            </a:pPr>
            <a:r>
              <a:rPr lang="fr-FR" sz="1200" dirty="0" smtClean="0">
                <a:latin typeface="Arial"/>
                <a:cs typeface="Arial"/>
              </a:rPr>
              <a:t>Bien distribuer les fiches à positionner sur la fresque pour permettre une appropriation/participation générale</a:t>
            </a:r>
          </a:p>
          <a:p>
            <a:r>
              <a:rPr lang="fr-FR" sz="1200" i="1" dirty="0" smtClean="0">
                <a:latin typeface="Arial"/>
                <a:cs typeface="Arial"/>
              </a:rPr>
              <a:t>– variante : l’animateur peut assurer le rôle de positionner les fiches sur la fresque pour fluidifier les échanges</a:t>
            </a:r>
          </a:p>
          <a:p>
            <a:r>
              <a:rPr lang="fr-FR" sz="1200" dirty="0" smtClean="0">
                <a:latin typeface="Arial"/>
                <a:cs typeface="Arial"/>
              </a:rPr>
              <a:t>- Chercher l’engagement des acteurs/participants, leur positionnement au sein de cette fresque, même d’un point de vue purement symbolique (« moi je m’engage sur cette action »</a:t>
            </a:r>
            <a:r>
              <a:rPr lang="fr-FR" sz="1200" dirty="0" smtClean="0">
                <a:latin typeface="Arial"/>
                <a:cs typeface="Arial"/>
              </a:rPr>
              <a:t>)</a:t>
            </a:r>
            <a:endParaRPr lang="fr-FR" sz="1200" i="1" dirty="0" smtClean="0">
              <a:latin typeface="Arial"/>
              <a:cs typeface="Arial"/>
            </a:endParaRPr>
          </a:p>
          <a:p>
            <a:r>
              <a:rPr lang="fr-FR" sz="1200" dirty="0" smtClean="0">
                <a:latin typeface="Arial"/>
                <a:cs typeface="Arial"/>
              </a:rPr>
              <a:t>- questionner/éprouver la robustesse/vraisemblance de chaque transition, </a:t>
            </a:r>
            <a:endParaRPr lang="fr-FR" sz="1400" dirty="0" smtClean="0">
              <a:latin typeface="Arial"/>
              <a:cs typeface="Arial"/>
            </a:endParaRPr>
          </a:p>
          <a:p>
            <a:endParaRPr lang="fr-FR" sz="1400" b="1" dirty="0" smtClean="0">
              <a:latin typeface="Arial"/>
              <a:cs typeface="Arial"/>
            </a:endParaRPr>
          </a:p>
          <a:p>
            <a:r>
              <a:rPr lang="fr-FR" sz="1400" b="1" dirty="0" smtClean="0">
                <a:latin typeface="Arial"/>
                <a:cs typeface="Arial"/>
              </a:rPr>
              <a:t>Durée :</a:t>
            </a:r>
          </a:p>
          <a:p>
            <a:r>
              <a:rPr lang="fr-FR" sz="1200" dirty="0" smtClean="0">
                <a:latin typeface="Arial"/>
                <a:cs typeface="Arial"/>
              </a:rPr>
              <a:t>De 45 </a:t>
            </a:r>
            <a:r>
              <a:rPr lang="fr-FR" sz="1200" dirty="0">
                <a:latin typeface="Arial"/>
                <a:cs typeface="Arial"/>
              </a:rPr>
              <a:t>à </a:t>
            </a:r>
            <a:r>
              <a:rPr lang="fr-FR" sz="1200" dirty="0" smtClean="0">
                <a:latin typeface="Arial"/>
                <a:cs typeface="Arial"/>
              </a:rPr>
              <a:t>90 minutes (selon le </a:t>
            </a:r>
            <a:r>
              <a:rPr lang="fr-FR" sz="1200" dirty="0" err="1" smtClean="0">
                <a:latin typeface="Arial"/>
                <a:cs typeface="Arial"/>
              </a:rPr>
              <a:t>revisionnage</a:t>
            </a:r>
            <a:r>
              <a:rPr lang="fr-FR" sz="1200" dirty="0" smtClean="0">
                <a:latin typeface="Arial"/>
                <a:cs typeface="Arial"/>
              </a:rPr>
              <a:t>/réappropriation du scénario/vision élaboré au préalable)</a:t>
            </a:r>
            <a:endParaRPr lang="fr-FR" sz="1200" dirty="0">
              <a:latin typeface="Arial"/>
              <a:cs typeface="Arial"/>
            </a:endParaRPr>
          </a:p>
          <a:p>
            <a:r>
              <a:rPr lang="fr-FR" sz="1400" dirty="0">
                <a:latin typeface="Arial"/>
                <a:cs typeface="Arial"/>
              </a:rPr>
              <a:t> </a:t>
            </a:r>
            <a:endParaRPr lang="fr-FR" sz="1400" b="1" dirty="0">
              <a:latin typeface="Arial"/>
              <a:cs typeface="Arial"/>
            </a:endParaRPr>
          </a:p>
          <a:p>
            <a:r>
              <a:rPr lang="fr-FR" sz="1400" b="1" dirty="0" smtClean="0">
                <a:latin typeface="Arial"/>
                <a:cs typeface="Arial"/>
              </a:rPr>
              <a:t>Avantages détectés / points de vigilance :</a:t>
            </a:r>
            <a:endParaRPr lang="fr-FR" sz="1400" b="1" dirty="0">
              <a:latin typeface="Arial"/>
              <a:cs typeface="Arial"/>
            </a:endParaRPr>
          </a:p>
          <a:p>
            <a:r>
              <a:rPr lang="fr-FR" sz="1200" dirty="0" smtClean="0">
                <a:latin typeface="Arial"/>
                <a:cs typeface="Arial"/>
              </a:rPr>
              <a:t>- Il ne s’agit pas de faire un listing exhaustif des actions à mettre en place du point de vue du développement durable, du projet territorial, mais bien des étapes clés qui vont permettre d’atteindre la vision souhaitée à terme (par exemple, si la vision est celle de la </a:t>
            </a:r>
            <a:r>
              <a:rPr lang="fr-FR" sz="1200" dirty="0" err="1" smtClean="0">
                <a:latin typeface="Arial"/>
                <a:cs typeface="Arial"/>
              </a:rPr>
              <a:t>co-responsaibilité</a:t>
            </a:r>
            <a:r>
              <a:rPr lang="fr-FR" sz="1200" dirty="0" smtClean="0">
                <a:latin typeface="Arial"/>
                <a:cs typeface="Arial"/>
              </a:rPr>
              <a:t> territoriale, l’exercice ne porte que sur les actions/évolutions etc. qui participent/contribuent à l’atteinte de cet objectif).</a:t>
            </a:r>
            <a:endParaRPr lang="fr-FR" sz="1200" dirty="0">
              <a:latin typeface="Arial"/>
              <a:cs typeface="Arial"/>
            </a:endParaRPr>
          </a:p>
          <a:p>
            <a:endParaRPr lang="fr-FR" sz="1400" dirty="0">
              <a:latin typeface="Arial"/>
              <a:cs typeface="Arial"/>
            </a:endParaRPr>
          </a:p>
        </p:txBody>
      </p:sp>
    </p:spTree>
    <p:extLst>
      <p:ext uri="{BB962C8B-B14F-4D97-AF65-F5344CB8AC3E}">
        <p14:creationId xmlns:p14="http://schemas.microsoft.com/office/powerpoint/2010/main" val="3667298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817901"/>
            <a:ext cx="7550726" cy="2985432"/>
          </a:xfrm>
          <a:prstGeom prst="rect">
            <a:avLst/>
          </a:prstGeom>
        </p:spPr>
        <p:txBody>
          <a:bodyPr wrap="square">
            <a:spAutoFit/>
          </a:bodyPr>
          <a:lstStyle/>
          <a:p>
            <a:r>
              <a:rPr lang="fr-FR" sz="1400" b="1" dirty="0" smtClean="0">
                <a:solidFill>
                  <a:srgbClr val="FD6B08"/>
                </a:solidFill>
                <a:latin typeface="Arial"/>
                <a:cs typeface="Arial"/>
              </a:rPr>
              <a:t>4. LE DÉTAIL ÉTAPE PAR ÉTAPE</a:t>
            </a:r>
          </a:p>
          <a:p>
            <a:endParaRPr lang="fr-FR" sz="1400" dirty="0" smtClean="0">
              <a:latin typeface="Arial"/>
              <a:cs typeface="Arial"/>
            </a:endParaRPr>
          </a:p>
          <a:p>
            <a:r>
              <a:rPr lang="fr-FR" sz="1400" b="1" dirty="0" smtClean="0">
                <a:latin typeface="Arial"/>
                <a:cs typeface="Arial"/>
              </a:rPr>
              <a:t>Préparation</a:t>
            </a:r>
            <a:r>
              <a:rPr lang="fr-FR" sz="1400" b="1" dirty="0">
                <a:latin typeface="Arial"/>
                <a:cs typeface="Arial"/>
              </a:rPr>
              <a:t>, matériel, </a:t>
            </a:r>
            <a:r>
              <a:rPr lang="fr-FR" sz="1400" b="1" dirty="0" smtClean="0">
                <a:latin typeface="Arial"/>
                <a:cs typeface="Arial"/>
              </a:rPr>
              <a:t>étapes</a:t>
            </a:r>
          </a:p>
          <a:p>
            <a:endParaRPr lang="fr-FR" sz="1400" b="1" dirty="0">
              <a:latin typeface="Arial"/>
              <a:cs typeface="Arial"/>
            </a:endParaRPr>
          </a:p>
          <a:p>
            <a:r>
              <a:rPr lang="fr-FR" sz="1200" b="1" dirty="0" smtClean="0">
                <a:latin typeface="Arial"/>
                <a:cs typeface="Arial"/>
              </a:rPr>
              <a:t>Étapes préparatoires :</a:t>
            </a:r>
            <a:endParaRPr lang="fr-FR" sz="1200" b="1" dirty="0">
              <a:latin typeface="Arial"/>
              <a:cs typeface="Arial"/>
            </a:endParaRPr>
          </a:p>
          <a:p>
            <a:pPr marL="228600" indent="-228600">
              <a:buAutoNum type="arabicPeriod"/>
            </a:pPr>
            <a:r>
              <a:rPr lang="fr-FR" sz="1200" dirty="0" smtClean="0">
                <a:latin typeface="Arial"/>
                <a:cs typeface="Arial"/>
              </a:rPr>
              <a:t>Connaissance/partage du scénario construit préalablement </a:t>
            </a:r>
          </a:p>
          <a:p>
            <a:pPr marL="228600" indent="-228600">
              <a:buAutoNum type="arabicPeriod"/>
            </a:pPr>
            <a:r>
              <a:rPr lang="fr-FR" sz="1200" dirty="0" smtClean="0">
                <a:latin typeface="Arial"/>
                <a:cs typeface="Arial"/>
              </a:rPr>
              <a:t>Mettre en place le matériel fresque + </a:t>
            </a:r>
            <a:r>
              <a:rPr lang="fr-FR" sz="1200" dirty="0" smtClean="0">
                <a:latin typeface="Arial"/>
                <a:cs typeface="Arial"/>
              </a:rPr>
              <a:t>fiches-flèches (triangles) </a:t>
            </a:r>
            <a:r>
              <a:rPr lang="fr-FR" sz="1200" dirty="0" smtClean="0">
                <a:latin typeface="Arial"/>
                <a:cs typeface="Arial"/>
              </a:rPr>
              <a:t>découpées en place avant le début de l’exercice</a:t>
            </a:r>
          </a:p>
          <a:p>
            <a:endParaRPr lang="fr-FR" sz="1200" dirty="0">
              <a:latin typeface="Arial"/>
              <a:cs typeface="Arial"/>
            </a:endParaRPr>
          </a:p>
          <a:p>
            <a:r>
              <a:rPr lang="fr-FR" sz="1200" b="1" dirty="0" smtClean="0">
                <a:latin typeface="Arial"/>
                <a:cs typeface="Arial"/>
              </a:rPr>
              <a:t>Déroulé de l’atelier en 3 grandes étapes</a:t>
            </a:r>
            <a:endParaRPr lang="fr-FR" sz="1200" b="1" dirty="0">
              <a:latin typeface="Arial"/>
              <a:cs typeface="Arial"/>
            </a:endParaRPr>
          </a:p>
          <a:p>
            <a:pPr marL="228600" indent="-228600">
              <a:buAutoNum type="arabicPeriod"/>
            </a:pPr>
            <a:r>
              <a:rPr lang="fr-FR" sz="1200" dirty="0" smtClean="0">
                <a:latin typeface="Arial"/>
                <a:cs typeface="Arial"/>
              </a:rPr>
              <a:t>Les participants visionnent/lisent, se réapproprient le scénario construit préalablement et reformule la vision sous une forme courte sur la fiche « vision » (1, 2 lignes)</a:t>
            </a:r>
          </a:p>
          <a:p>
            <a:pPr marL="228600" indent="-228600">
              <a:buAutoNum type="arabicPeriod"/>
            </a:pPr>
            <a:r>
              <a:rPr lang="fr-FR" sz="1200" dirty="0" smtClean="0">
                <a:latin typeface="Arial"/>
                <a:cs typeface="Arial"/>
              </a:rPr>
              <a:t>Discussion/échanges sur les grandes étapes, les grands jalons </a:t>
            </a:r>
            <a:r>
              <a:rPr lang="fr-FR" sz="1200" dirty="0" smtClean="0">
                <a:latin typeface="Arial"/>
                <a:cs typeface="Arial"/>
              </a:rPr>
              <a:t>intermédiaires à </a:t>
            </a:r>
            <a:r>
              <a:rPr lang="fr-FR" sz="1200" dirty="0" smtClean="0">
                <a:latin typeface="Arial"/>
                <a:cs typeface="Arial"/>
              </a:rPr>
              <a:t>atteindre</a:t>
            </a:r>
          </a:p>
          <a:p>
            <a:pPr marL="228600" indent="-228600">
              <a:buAutoNum type="arabicPeriod"/>
            </a:pPr>
            <a:r>
              <a:rPr lang="fr-FR" sz="1200" dirty="0" smtClean="0">
                <a:latin typeface="Arial"/>
                <a:cs typeface="Arial"/>
              </a:rPr>
              <a:t>Discussion et positionnement des actions à mettre en œuvre pour atteindre chaque étape intermédiaire</a:t>
            </a:r>
          </a:p>
          <a:p>
            <a:pPr marL="228600" indent="-228600">
              <a:buAutoNum type="arabicPeriod"/>
            </a:pPr>
            <a:r>
              <a:rPr lang="fr-FR" sz="1200" dirty="0" smtClean="0">
                <a:latin typeface="Arial"/>
                <a:cs typeface="Arial"/>
              </a:rPr>
              <a:t>Prise de recul et relecture du parcours dessiné, critique collective et consolidation</a:t>
            </a:r>
            <a:endParaRPr lang="fr-FR" sz="1200" dirty="0">
              <a:latin typeface="Arial"/>
              <a:cs typeface="Arial"/>
            </a:endParaRPr>
          </a:p>
        </p:txBody>
      </p:sp>
    </p:spTree>
    <p:extLst>
      <p:ext uri="{BB962C8B-B14F-4D97-AF65-F5344CB8AC3E}">
        <p14:creationId xmlns:p14="http://schemas.microsoft.com/office/powerpoint/2010/main" val="3282284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A21_Backcasting.pd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85094" y="2467240"/>
            <a:ext cx="1570180" cy="1109569"/>
          </a:xfrm>
          <a:prstGeom prst="rect">
            <a:avLst/>
          </a:prstGeom>
          <a:ln>
            <a:solidFill>
              <a:srgbClr val="000000"/>
            </a:solidFill>
          </a:ln>
        </p:spPr>
      </p:pic>
      <p:pic>
        <p:nvPicPr>
          <p:cNvPr id="4" name="Image 3" descr="A21_Backcasting.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5092" y="4054314"/>
            <a:ext cx="1570182" cy="1109571"/>
          </a:xfrm>
          <a:prstGeom prst="rect">
            <a:avLst/>
          </a:prstGeom>
          <a:ln>
            <a:solidFill>
              <a:srgbClr val="000000"/>
            </a:solidFill>
          </a:ln>
        </p:spPr>
      </p:pic>
      <p:pic>
        <p:nvPicPr>
          <p:cNvPr id="5" name="Image 4" descr="A21_Backcasting.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14461" y="2467240"/>
            <a:ext cx="1558634" cy="1101410"/>
          </a:xfrm>
          <a:prstGeom prst="rect">
            <a:avLst/>
          </a:prstGeom>
          <a:noFill/>
          <a:ln>
            <a:solidFill>
              <a:srgbClr val="000000"/>
            </a:solidFill>
          </a:ln>
        </p:spPr>
      </p:pic>
      <p:pic>
        <p:nvPicPr>
          <p:cNvPr id="6" name="Image 5" descr="A21_Backcasting.pdf"/>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14460" y="4054314"/>
            <a:ext cx="1570184" cy="1109571"/>
          </a:xfrm>
          <a:prstGeom prst="rect">
            <a:avLst/>
          </a:prstGeom>
          <a:ln>
            <a:solidFill>
              <a:srgbClr val="000000"/>
            </a:solidFill>
          </a:ln>
        </p:spPr>
      </p:pic>
      <p:sp>
        <p:nvSpPr>
          <p:cNvPr id="7" name="Rectangle 6"/>
          <p:cNvSpPr/>
          <p:nvPr/>
        </p:nvSpPr>
        <p:spPr>
          <a:xfrm>
            <a:off x="2470728" y="4136240"/>
            <a:ext cx="2320635" cy="830997"/>
          </a:xfrm>
          <a:prstGeom prst="rect">
            <a:avLst/>
          </a:prstGeom>
        </p:spPr>
        <p:txBody>
          <a:bodyPr wrap="square">
            <a:spAutoFit/>
          </a:bodyPr>
          <a:lstStyle/>
          <a:p>
            <a:r>
              <a:rPr lang="fr-FR" sz="1600" dirty="0" smtClean="0">
                <a:latin typeface="Arial"/>
                <a:cs typeface="Arial"/>
              </a:rPr>
              <a:t>x A4 de dates à découper et compléter (format triangle)</a:t>
            </a:r>
            <a:endParaRPr lang="fr-FR" sz="1600" dirty="0">
              <a:latin typeface="Arial"/>
              <a:cs typeface="Arial"/>
            </a:endParaRPr>
          </a:p>
        </p:txBody>
      </p:sp>
      <p:sp>
        <p:nvSpPr>
          <p:cNvPr id="8" name="Rectangle 7"/>
          <p:cNvSpPr/>
          <p:nvPr/>
        </p:nvSpPr>
        <p:spPr>
          <a:xfrm>
            <a:off x="2470728" y="2467240"/>
            <a:ext cx="2320636" cy="830997"/>
          </a:xfrm>
          <a:prstGeom prst="rect">
            <a:avLst/>
          </a:prstGeom>
        </p:spPr>
        <p:txBody>
          <a:bodyPr wrap="square">
            <a:spAutoFit/>
          </a:bodyPr>
          <a:lstStyle/>
          <a:p>
            <a:r>
              <a:rPr lang="fr-FR" sz="1600" dirty="0" smtClean="0">
                <a:latin typeface="Arial"/>
                <a:cs typeface="Arial"/>
              </a:rPr>
              <a:t>x A4 de fiches « action » à découper (format triangle)</a:t>
            </a:r>
            <a:endParaRPr lang="fr-FR" sz="1600" dirty="0">
              <a:latin typeface="Arial"/>
              <a:cs typeface="Arial"/>
            </a:endParaRPr>
          </a:p>
        </p:txBody>
      </p:sp>
      <p:sp>
        <p:nvSpPr>
          <p:cNvPr id="9" name="Rectangle 8"/>
          <p:cNvSpPr/>
          <p:nvPr/>
        </p:nvSpPr>
        <p:spPr>
          <a:xfrm>
            <a:off x="6465459" y="2351790"/>
            <a:ext cx="2401453" cy="1246495"/>
          </a:xfrm>
          <a:prstGeom prst="rect">
            <a:avLst/>
          </a:prstGeom>
        </p:spPr>
        <p:txBody>
          <a:bodyPr wrap="square">
            <a:spAutoFit/>
          </a:bodyPr>
          <a:lstStyle/>
          <a:p>
            <a:r>
              <a:rPr lang="fr-FR" sz="1600" dirty="0" smtClean="0">
                <a:latin typeface="Arial"/>
                <a:cs typeface="Arial"/>
              </a:rPr>
              <a:t>x A4 de fiches « étape » à découper (format triangle) à imprimer sur papier coloré</a:t>
            </a:r>
            <a:r>
              <a:rPr lang="fr-FR" sz="1100" dirty="0" smtClean="0">
                <a:latin typeface="Arial"/>
                <a:cs typeface="Arial"/>
              </a:rPr>
              <a:t> (orange dans l’exemple)</a:t>
            </a:r>
            <a:endParaRPr lang="fr-FR" sz="1100" dirty="0">
              <a:latin typeface="Arial"/>
              <a:cs typeface="Arial"/>
            </a:endParaRPr>
          </a:p>
        </p:txBody>
      </p:sp>
      <p:sp>
        <p:nvSpPr>
          <p:cNvPr id="10" name="Rectangle 9"/>
          <p:cNvSpPr/>
          <p:nvPr/>
        </p:nvSpPr>
        <p:spPr>
          <a:xfrm>
            <a:off x="6453915" y="3938864"/>
            <a:ext cx="2401452" cy="1323439"/>
          </a:xfrm>
          <a:prstGeom prst="rect">
            <a:avLst/>
          </a:prstGeom>
        </p:spPr>
        <p:txBody>
          <a:bodyPr wrap="square">
            <a:spAutoFit/>
          </a:bodyPr>
          <a:lstStyle/>
          <a:p>
            <a:r>
              <a:rPr lang="fr-FR" sz="1600" dirty="0" smtClean="0">
                <a:latin typeface="Arial"/>
                <a:cs typeface="Arial"/>
              </a:rPr>
              <a:t>x A4 d’une fiche « vision » à découper (format triangle) à imprimer sur papier coloré</a:t>
            </a:r>
            <a:endParaRPr lang="fr-FR" sz="1600" dirty="0">
              <a:latin typeface="Arial"/>
              <a:cs typeface="Arial"/>
            </a:endParaRPr>
          </a:p>
        </p:txBody>
      </p:sp>
      <p:grpSp>
        <p:nvGrpSpPr>
          <p:cNvPr id="11" name="Grouper 10"/>
          <p:cNvGrpSpPr/>
          <p:nvPr/>
        </p:nvGrpSpPr>
        <p:grpSpPr>
          <a:xfrm>
            <a:off x="4814461" y="824564"/>
            <a:ext cx="785078" cy="717334"/>
            <a:chOff x="0" y="0"/>
            <a:chExt cx="1199515" cy="1096010"/>
          </a:xfrm>
        </p:grpSpPr>
        <p:pic>
          <p:nvPicPr>
            <p:cNvPr id="12" name="Image 11"/>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28600" y="67310"/>
              <a:ext cx="970915" cy="1028700"/>
            </a:xfrm>
            <a:prstGeom prst="rect">
              <a:avLst/>
            </a:prstGeom>
            <a:noFill/>
            <a:ln>
              <a:noFill/>
            </a:ln>
          </p:spPr>
        </p:pic>
        <p:pic>
          <p:nvPicPr>
            <p:cNvPr id="13" name="Image 1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0" y="0"/>
              <a:ext cx="603250" cy="638810"/>
            </a:xfrm>
            <a:prstGeom prst="rect">
              <a:avLst/>
            </a:prstGeom>
            <a:noFill/>
            <a:ln>
              <a:noFill/>
            </a:ln>
          </p:spPr>
        </p:pic>
      </p:grpSp>
      <p:sp>
        <p:nvSpPr>
          <p:cNvPr id="14" name="Rectangle 13"/>
          <p:cNvSpPr/>
          <p:nvPr/>
        </p:nvSpPr>
        <p:spPr>
          <a:xfrm>
            <a:off x="0" y="824564"/>
            <a:ext cx="4699000" cy="24431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Pistes d'évolution du projet territorial de développement durable</a:t>
            </a:r>
          </a:p>
        </p:txBody>
      </p:sp>
      <p:sp>
        <p:nvSpPr>
          <p:cNvPr id="15" name="Rectangle 14"/>
          <p:cNvSpPr/>
          <p:nvPr/>
        </p:nvSpPr>
        <p:spPr>
          <a:xfrm>
            <a:off x="2378365" y="1151343"/>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Matériel à disposition</a:t>
            </a:r>
            <a:endParaRPr lang="fr-FR" sz="1600" dirty="0">
              <a:latin typeface="Arial"/>
              <a:cs typeface="Arial"/>
            </a:endParaRPr>
          </a:p>
        </p:txBody>
      </p:sp>
    </p:spTree>
    <p:extLst>
      <p:ext uri="{BB962C8B-B14F-4D97-AF65-F5344CB8AC3E}">
        <p14:creationId xmlns:p14="http://schemas.microsoft.com/office/powerpoint/2010/main" val="142337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090" y="1510113"/>
            <a:ext cx="2586183" cy="411376"/>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smtClean="0">
                <a:latin typeface="Arial"/>
                <a:cs typeface="Arial"/>
              </a:rPr>
              <a:t>Modalités pratiques</a:t>
            </a:r>
            <a:endParaRPr lang="fr-FR" sz="2000" dirty="0">
              <a:latin typeface="Arial"/>
              <a:cs typeface="Arial"/>
            </a:endParaRPr>
          </a:p>
        </p:txBody>
      </p:sp>
      <p:pic>
        <p:nvPicPr>
          <p:cNvPr id="5" name="Image 4"/>
          <p:cNvPicPr/>
          <p:nvPr/>
        </p:nvPicPr>
        <p:blipFill>
          <a:blip r:embed="rId2">
            <a:extLst>
              <a:ext uri="{28A0092B-C50C-407E-A947-70E740481C1C}">
                <a14:useLocalDpi xmlns:a14="http://schemas.microsoft.com/office/drawing/2010/main"/>
              </a:ext>
            </a:extLst>
          </a:blip>
          <a:srcRect/>
          <a:stretch>
            <a:fillRect/>
          </a:stretch>
        </p:blipFill>
        <p:spPr bwMode="auto">
          <a:xfrm rot="10800000">
            <a:off x="785090" y="2583920"/>
            <a:ext cx="913130" cy="1602740"/>
          </a:xfrm>
          <a:prstGeom prst="rect">
            <a:avLst/>
          </a:prstGeom>
          <a:noFill/>
          <a:ln>
            <a:noFill/>
          </a:ln>
        </p:spPr>
      </p:pic>
      <p:sp>
        <p:nvSpPr>
          <p:cNvPr id="6" name="ZoneTexte 5"/>
          <p:cNvSpPr txBox="1"/>
          <p:nvPr/>
        </p:nvSpPr>
        <p:spPr>
          <a:xfrm>
            <a:off x="1847273" y="2390648"/>
            <a:ext cx="6765636" cy="2554545"/>
          </a:xfrm>
          <a:prstGeom prst="rect">
            <a:avLst/>
          </a:prstGeom>
          <a:noFill/>
        </p:spPr>
        <p:txBody>
          <a:bodyPr wrap="square" rtlCol="0">
            <a:spAutoFit/>
          </a:bodyPr>
          <a:lstStyle/>
          <a:p>
            <a:r>
              <a:rPr lang="fr-FR" sz="1600" dirty="0">
                <a:latin typeface="Arial"/>
                <a:cs typeface="Arial"/>
              </a:rPr>
              <a:t>La boîte à outil est conçue comme </a:t>
            </a:r>
            <a:r>
              <a:rPr lang="fr-FR" sz="1600" b="1" dirty="0">
                <a:latin typeface="Arial"/>
                <a:cs typeface="Arial"/>
              </a:rPr>
              <a:t>flexible</a:t>
            </a:r>
            <a:r>
              <a:rPr lang="fr-FR" sz="1600" dirty="0">
                <a:latin typeface="Arial"/>
                <a:cs typeface="Arial"/>
              </a:rPr>
              <a:t> et </a:t>
            </a:r>
            <a:r>
              <a:rPr lang="fr-FR" sz="1600" b="1" dirty="0">
                <a:latin typeface="Arial"/>
                <a:cs typeface="Arial"/>
              </a:rPr>
              <a:t>adaptable</a:t>
            </a:r>
            <a:r>
              <a:rPr lang="fr-FR" sz="1600" dirty="0">
                <a:latin typeface="Arial"/>
                <a:cs typeface="Arial"/>
              </a:rPr>
              <a:t> aux attentes/besoins du contexte local:</a:t>
            </a:r>
          </a:p>
          <a:p>
            <a:r>
              <a:rPr lang="fr-FR" sz="1600" dirty="0">
                <a:latin typeface="Arial"/>
                <a:cs typeface="Arial"/>
              </a:rPr>
              <a:t> </a:t>
            </a:r>
          </a:p>
          <a:p>
            <a:r>
              <a:rPr lang="fr-FR" sz="1600" dirty="0">
                <a:latin typeface="Arial"/>
                <a:cs typeface="Arial"/>
              </a:rPr>
              <a:t>_Profil du territoire;</a:t>
            </a:r>
          </a:p>
          <a:p>
            <a:r>
              <a:rPr lang="fr-FR" sz="1600" dirty="0">
                <a:latin typeface="Arial"/>
                <a:cs typeface="Arial"/>
              </a:rPr>
              <a:t>_Situation en </a:t>
            </a:r>
            <a:r>
              <a:rPr lang="fr-FR" sz="1600" dirty="0" smtClean="0">
                <a:latin typeface="Arial"/>
                <a:cs typeface="Arial"/>
              </a:rPr>
              <a:t>termes </a:t>
            </a:r>
            <a:r>
              <a:rPr lang="fr-FR" sz="1600" dirty="0">
                <a:latin typeface="Arial"/>
                <a:cs typeface="Arial"/>
              </a:rPr>
              <a:t>de niveau </a:t>
            </a:r>
            <a:r>
              <a:rPr lang="fr-FR" sz="1600" dirty="0" smtClean="0">
                <a:latin typeface="Arial"/>
                <a:cs typeface="Arial"/>
              </a:rPr>
              <a:t>de maturation</a:t>
            </a:r>
            <a:r>
              <a:rPr lang="fr-FR" sz="1600" dirty="0">
                <a:latin typeface="Arial"/>
                <a:cs typeface="Arial"/>
              </a:rPr>
              <a:t>/état d’avancement des </a:t>
            </a:r>
            <a:r>
              <a:rPr lang="fr-FR" sz="1600" dirty="0" smtClean="0">
                <a:latin typeface="Arial"/>
                <a:cs typeface="Arial"/>
              </a:rPr>
              <a:t>agendas </a:t>
            </a:r>
            <a:r>
              <a:rPr lang="fr-FR" sz="1600" dirty="0">
                <a:latin typeface="Arial"/>
                <a:cs typeface="Arial"/>
              </a:rPr>
              <a:t>21/du projet </a:t>
            </a:r>
            <a:r>
              <a:rPr lang="fr-FR" sz="1600" dirty="0" smtClean="0">
                <a:latin typeface="Arial"/>
                <a:cs typeface="Arial"/>
              </a:rPr>
              <a:t>territorial </a:t>
            </a:r>
            <a:r>
              <a:rPr lang="fr-FR" sz="1600" dirty="0">
                <a:latin typeface="Arial"/>
                <a:cs typeface="Arial"/>
              </a:rPr>
              <a:t>de développement durable ;</a:t>
            </a:r>
          </a:p>
          <a:p>
            <a:r>
              <a:rPr lang="fr-FR" sz="1600" dirty="0">
                <a:latin typeface="Arial"/>
                <a:cs typeface="Arial"/>
              </a:rPr>
              <a:t>_Temps disponible et nombre de participants;</a:t>
            </a:r>
          </a:p>
          <a:p>
            <a:r>
              <a:rPr lang="fr-FR" sz="1600" dirty="0">
                <a:latin typeface="Arial"/>
                <a:cs typeface="Arial"/>
              </a:rPr>
              <a:t>_Résultats attendus en </a:t>
            </a:r>
            <a:r>
              <a:rPr lang="fr-FR" sz="1600" dirty="0" smtClean="0">
                <a:latin typeface="Arial"/>
                <a:cs typeface="Arial"/>
              </a:rPr>
              <a:t>termes </a:t>
            </a:r>
            <a:r>
              <a:rPr lang="fr-FR" sz="1600" dirty="0">
                <a:latin typeface="Arial"/>
                <a:cs typeface="Arial"/>
              </a:rPr>
              <a:t>de </a:t>
            </a:r>
            <a:r>
              <a:rPr lang="fr-FR" sz="1600" dirty="0" smtClean="0">
                <a:latin typeface="Arial"/>
                <a:cs typeface="Arial"/>
              </a:rPr>
              <a:t>projection/d'orientation </a:t>
            </a:r>
            <a:r>
              <a:rPr lang="fr-FR" sz="1600" dirty="0">
                <a:latin typeface="Arial"/>
                <a:cs typeface="Arial"/>
              </a:rPr>
              <a:t>de la démarche;</a:t>
            </a:r>
          </a:p>
          <a:p>
            <a:endParaRPr lang="fr-FR" sz="1600" dirty="0">
              <a:latin typeface="Arial"/>
              <a:cs typeface="Arial"/>
            </a:endParaRPr>
          </a:p>
        </p:txBody>
      </p:sp>
    </p:spTree>
    <p:extLst>
      <p:ext uri="{BB962C8B-B14F-4D97-AF65-F5344CB8AC3E}">
        <p14:creationId xmlns:p14="http://schemas.microsoft.com/office/powerpoint/2010/main" val="5483980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D6B08"/>
        </a:solidFill>
        <a:effectLst/>
      </p:bgPr>
    </p:bg>
    <p:spTree>
      <p:nvGrpSpPr>
        <p:cNvPr id="1" name=""/>
        <p:cNvGrpSpPr/>
        <p:nvPr/>
      </p:nvGrpSpPr>
      <p:grpSpPr>
        <a:xfrm>
          <a:off x="0" y="0"/>
          <a:ext cx="0" cy="0"/>
          <a:chOff x="0" y="0"/>
          <a:chExt cx="0" cy="0"/>
        </a:xfrm>
      </p:grpSpPr>
      <p:sp>
        <p:nvSpPr>
          <p:cNvPr id="2" name="Rectangle 1"/>
          <p:cNvSpPr/>
          <p:nvPr/>
        </p:nvSpPr>
        <p:spPr>
          <a:xfrm>
            <a:off x="2243348" y="2313420"/>
            <a:ext cx="6587597" cy="2308324"/>
          </a:xfrm>
          <a:prstGeom prst="rect">
            <a:avLst/>
          </a:prstGeom>
        </p:spPr>
        <p:txBody>
          <a:bodyPr wrap="square">
            <a:spAutoFit/>
          </a:bodyPr>
          <a:lstStyle/>
          <a:p>
            <a:r>
              <a:rPr lang="fr-FR" sz="4800" b="1" dirty="0" smtClean="0">
                <a:solidFill>
                  <a:prstClr val="white"/>
                </a:solidFill>
                <a:latin typeface="Arial"/>
                <a:cs typeface="Arial"/>
              </a:rPr>
              <a:t>Autoportrait perceptif </a:t>
            </a:r>
            <a:r>
              <a:rPr lang="fr-FR" sz="4800" dirty="0" smtClean="0">
                <a:solidFill>
                  <a:prstClr val="white"/>
                </a:solidFill>
                <a:latin typeface="Arial"/>
                <a:cs typeface="Arial"/>
              </a:rPr>
              <a:t>des </a:t>
            </a:r>
            <a:r>
              <a:rPr lang="fr-FR" sz="4800" dirty="0">
                <a:solidFill>
                  <a:prstClr val="white"/>
                </a:solidFill>
                <a:latin typeface="Arial"/>
                <a:cs typeface="Arial"/>
              </a:rPr>
              <a:t>politiques durables locales</a:t>
            </a:r>
          </a:p>
        </p:txBody>
      </p:sp>
      <p:pic>
        <p:nvPicPr>
          <p:cNvPr id="4" name="Image 3" descr="autoportrai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779" y="2512976"/>
            <a:ext cx="1500222" cy="1994801"/>
          </a:xfrm>
          <a:prstGeom prst="rect">
            <a:avLst/>
          </a:prstGeom>
        </p:spPr>
      </p:pic>
    </p:spTree>
    <p:extLst>
      <p:ext uri="{BB962C8B-B14F-4D97-AF65-F5344CB8AC3E}">
        <p14:creationId xmlns:p14="http://schemas.microsoft.com/office/powerpoint/2010/main" val="4242218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090" y="1812636"/>
            <a:ext cx="6638637" cy="484909"/>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a:latin typeface="Arial"/>
                <a:cs typeface="Arial"/>
              </a:rPr>
              <a:t>Autoportrait </a:t>
            </a:r>
            <a:r>
              <a:rPr lang="fr-FR" sz="2000" b="1" dirty="0" smtClean="0">
                <a:latin typeface="Arial"/>
                <a:cs typeface="Arial"/>
              </a:rPr>
              <a:t>perceptif</a:t>
            </a:r>
            <a:r>
              <a:rPr lang="fr-FR" sz="2000" dirty="0">
                <a:latin typeface="Arial"/>
                <a:cs typeface="Arial"/>
              </a:rPr>
              <a:t> </a:t>
            </a:r>
            <a:r>
              <a:rPr lang="fr-FR" sz="2000" b="1" dirty="0" smtClean="0">
                <a:latin typeface="Arial"/>
                <a:cs typeface="Arial"/>
              </a:rPr>
              <a:t>des </a:t>
            </a:r>
            <a:r>
              <a:rPr lang="fr-FR" sz="2000" b="1" dirty="0">
                <a:latin typeface="Arial"/>
                <a:cs typeface="Arial"/>
              </a:rPr>
              <a:t>politiques durables locales</a:t>
            </a:r>
            <a:endParaRPr lang="fr-FR" sz="2000" dirty="0">
              <a:latin typeface="Arial"/>
              <a:cs typeface="Arial"/>
            </a:endParaRPr>
          </a:p>
        </p:txBody>
      </p:sp>
      <p:sp>
        <p:nvSpPr>
          <p:cNvPr id="6" name="ZoneTexte 5"/>
          <p:cNvSpPr txBox="1"/>
          <p:nvPr/>
        </p:nvSpPr>
        <p:spPr>
          <a:xfrm>
            <a:off x="1970343" y="3031801"/>
            <a:ext cx="6076835" cy="1323439"/>
          </a:xfrm>
          <a:prstGeom prst="rect">
            <a:avLst/>
          </a:prstGeom>
          <a:noFill/>
        </p:spPr>
        <p:txBody>
          <a:bodyPr wrap="square" rtlCol="0">
            <a:spAutoFit/>
          </a:bodyPr>
          <a:lstStyle/>
          <a:p>
            <a:r>
              <a:rPr lang="fr-FR" sz="1600" dirty="0" smtClean="0">
                <a:latin typeface="Arial"/>
                <a:cs typeface="Arial"/>
              </a:rPr>
              <a:t>Quelles </a:t>
            </a:r>
            <a:r>
              <a:rPr lang="fr-FR" sz="1600" dirty="0">
                <a:latin typeface="Arial"/>
                <a:cs typeface="Arial"/>
              </a:rPr>
              <a:t>sont les politiques durables locales, Agenda 21 ou autre ? Comment sont-elles perçues ? En interne, en externe</a:t>
            </a:r>
            <a:r>
              <a:rPr lang="fr-FR" sz="1600" dirty="0" smtClean="0">
                <a:latin typeface="Arial"/>
                <a:cs typeface="Arial"/>
              </a:rPr>
              <a:t>?</a:t>
            </a:r>
          </a:p>
          <a:p>
            <a:r>
              <a:rPr lang="fr-FR" sz="1600" dirty="0" smtClean="0">
                <a:latin typeface="Arial"/>
                <a:cs typeface="Arial"/>
              </a:rPr>
              <a:t>Quelles </a:t>
            </a:r>
            <a:r>
              <a:rPr lang="fr-FR" sz="1600" dirty="0">
                <a:latin typeface="Arial"/>
                <a:cs typeface="Arial"/>
              </a:rPr>
              <a:t>valeurs? Quelle image? Qu'est ce que l'on peut tirer de cet autoportrait perceptif pour l'avenir de ces politiques?</a:t>
            </a:r>
          </a:p>
          <a:p>
            <a:endParaRPr lang="fr-FR" sz="1600" dirty="0"/>
          </a:p>
        </p:txBody>
      </p:sp>
      <p:pic>
        <p:nvPicPr>
          <p:cNvPr id="5" name="Image 4"/>
          <p:cNvPicPr>
            <a:picLocks noChangeAspect="1"/>
          </p:cNvPicPr>
          <p:nvPr/>
        </p:nvPicPr>
        <p:blipFill>
          <a:blip r:embed="rId2"/>
          <a:stretch>
            <a:fillRect/>
          </a:stretch>
        </p:blipFill>
        <p:spPr>
          <a:xfrm>
            <a:off x="785090" y="2888383"/>
            <a:ext cx="1100144" cy="1466858"/>
          </a:xfrm>
          <a:prstGeom prst="rect">
            <a:avLst/>
          </a:prstGeom>
        </p:spPr>
      </p:pic>
    </p:spTree>
    <p:extLst>
      <p:ext uri="{BB962C8B-B14F-4D97-AF65-F5344CB8AC3E}">
        <p14:creationId xmlns:p14="http://schemas.microsoft.com/office/powerpoint/2010/main" val="348944914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3-11-04 à 16.58.17.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0364" y="577218"/>
            <a:ext cx="3808548" cy="2667102"/>
          </a:xfrm>
          <a:prstGeom prst="rect">
            <a:avLst/>
          </a:prstGeom>
        </p:spPr>
      </p:pic>
      <p:pic>
        <p:nvPicPr>
          <p:cNvPr id="3" name="Image 2" descr="IMG_1509.JP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p:blipFill>
        <p:spPr>
          <a:xfrm>
            <a:off x="4695328" y="577218"/>
            <a:ext cx="3781357" cy="2667102"/>
          </a:xfrm>
          <a:prstGeom prst="rect">
            <a:avLst/>
          </a:prstGeom>
        </p:spPr>
      </p:pic>
      <p:pic>
        <p:nvPicPr>
          <p:cNvPr id="4" name="Image 3" descr="Capture d’écran 2013-11-04 à 17.03.34.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364" y="4075537"/>
            <a:ext cx="3808548" cy="2667103"/>
          </a:xfrm>
          <a:prstGeom prst="rect">
            <a:avLst/>
          </a:prstGeom>
        </p:spPr>
      </p:pic>
      <p:sp>
        <p:nvSpPr>
          <p:cNvPr id="5" name="ZoneTexte 4"/>
          <p:cNvSpPr txBox="1"/>
          <p:nvPr/>
        </p:nvSpPr>
        <p:spPr>
          <a:xfrm>
            <a:off x="1007969" y="3267584"/>
            <a:ext cx="3552486" cy="646331"/>
          </a:xfrm>
          <a:prstGeom prst="rect">
            <a:avLst/>
          </a:prstGeom>
          <a:noFill/>
        </p:spPr>
        <p:txBody>
          <a:bodyPr wrap="square" rtlCol="0">
            <a:spAutoFit/>
          </a:bodyPr>
          <a:lstStyle/>
          <a:p>
            <a:r>
              <a:rPr lang="fr-FR" sz="1200" dirty="0" smtClean="0">
                <a:solidFill>
                  <a:srgbClr val="000000"/>
                </a:solidFill>
                <a:latin typeface="Arial"/>
                <a:cs typeface="Arial"/>
              </a:rPr>
              <a:t>Exercice </a:t>
            </a:r>
            <a:r>
              <a:rPr lang="fr-FR" sz="1200" dirty="0">
                <a:solidFill>
                  <a:srgbClr val="000000"/>
                </a:solidFill>
                <a:latin typeface="Arial"/>
                <a:cs typeface="Arial"/>
              </a:rPr>
              <a:t>de type « portrait chinois » des politiques durables locales/de l'Agenda 21, par les participants, sur </a:t>
            </a:r>
            <a:r>
              <a:rPr lang="fr-FR" sz="1200" dirty="0" smtClean="0">
                <a:solidFill>
                  <a:srgbClr val="000000"/>
                </a:solidFill>
                <a:latin typeface="Arial"/>
                <a:cs typeface="Arial"/>
              </a:rPr>
              <a:t>un </a:t>
            </a:r>
            <a:r>
              <a:rPr lang="fr-FR" sz="1200" dirty="0" smtClean="0">
                <a:solidFill>
                  <a:srgbClr val="000000"/>
                </a:solidFill>
                <a:latin typeface="Arial"/>
                <a:cs typeface="Arial"/>
              </a:rPr>
              <a:t>jeu </a:t>
            </a:r>
            <a:r>
              <a:rPr lang="fr-FR" sz="1200" dirty="0" smtClean="0">
                <a:solidFill>
                  <a:srgbClr val="000000"/>
                </a:solidFill>
                <a:latin typeface="Arial"/>
                <a:cs typeface="Arial"/>
              </a:rPr>
              <a:t>de cartes recto-verso;</a:t>
            </a:r>
            <a:endParaRPr lang="fr-FR" sz="1200" dirty="0">
              <a:solidFill>
                <a:srgbClr val="000000"/>
              </a:solidFill>
              <a:latin typeface="Arial"/>
              <a:cs typeface="Arial"/>
            </a:endParaRPr>
          </a:p>
        </p:txBody>
      </p:sp>
      <p:sp>
        <p:nvSpPr>
          <p:cNvPr id="6" name="ZoneTexte 5"/>
          <p:cNvSpPr txBox="1"/>
          <p:nvPr/>
        </p:nvSpPr>
        <p:spPr>
          <a:xfrm>
            <a:off x="5102934" y="3359948"/>
            <a:ext cx="3373751" cy="646331"/>
          </a:xfrm>
          <a:prstGeom prst="rect">
            <a:avLst/>
          </a:prstGeom>
          <a:noFill/>
        </p:spPr>
        <p:txBody>
          <a:bodyPr wrap="square" rtlCol="0">
            <a:spAutoFit/>
          </a:bodyPr>
          <a:lstStyle/>
          <a:p>
            <a:r>
              <a:rPr lang="fr-FR" sz="1200" dirty="0" smtClean="0">
                <a:solidFill>
                  <a:srgbClr val="000000"/>
                </a:solidFill>
                <a:latin typeface="Arial"/>
                <a:cs typeface="Arial"/>
              </a:rPr>
              <a:t>Regroupement des cartes réponses par catégorie (animal, famille, etc.) et analyse des résultats</a:t>
            </a:r>
            <a:endParaRPr lang="fr-FR" sz="1200" dirty="0">
              <a:solidFill>
                <a:srgbClr val="000000"/>
              </a:solidFill>
              <a:latin typeface="Arial"/>
              <a:cs typeface="Arial"/>
            </a:endParaRPr>
          </a:p>
        </p:txBody>
      </p:sp>
      <p:sp>
        <p:nvSpPr>
          <p:cNvPr id="7" name="ZoneTexte 6"/>
          <p:cNvSpPr txBox="1"/>
          <p:nvPr/>
        </p:nvSpPr>
        <p:spPr>
          <a:xfrm>
            <a:off x="4862699" y="4939423"/>
            <a:ext cx="3613986" cy="830997"/>
          </a:xfrm>
          <a:prstGeom prst="rect">
            <a:avLst/>
          </a:prstGeom>
          <a:noFill/>
        </p:spPr>
        <p:txBody>
          <a:bodyPr wrap="square" rtlCol="0">
            <a:spAutoFit/>
          </a:bodyPr>
          <a:lstStyle/>
          <a:p>
            <a:r>
              <a:rPr lang="fr-FR" sz="1200" dirty="0" smtClean="0">
                <a:solidFill>
                  <a:srgbClr val="000000"/>
                </a:solidFill>
                <a:latin typeface="Arial"/>
                <a:cs typeface="Arial"/>
              </a:rPr>
              <a:t>Projection </a:t>
            </a:r>
            <a:r>
              <a:rPr lang="fr-FR" sz="1200" dirty="0">
                <a:solidFill>
                  <a:srgbClr val="000000"/>
                </a:solidFill>
                <a:latin typeface="Arial"/>
                <a:cs typeface="Arial"/>
              </a:rPr>
              <a:t>et lecture des résultats en plénière + projection (film) de la synthèse de l'exercice conduit au niveau national sur les </a:t>
            </a:r>
            <a:r>
              <a:rPr lang="fr-FR" sz="1200" dirty="0" smtClean="0">
                <a:solidFill>
                  <a:srgbClr val="000000"/>
                </a:solidFill>
                <a:latin typeface="Arial"/>
                <a:cs typeface="Arial"/>
              </a:rPr>
              <a:t>Agendas </a:t>
            </a:r>
            <a:r>
              <a:rPr lang="fr-FR" sz="1200" dirty="0">
                <a:solidFill>
                  <a:srgbClr val="000000"/>
                </a:solidFill>
                <a:latin typeface="Arial"/>
                <a:cs typeface="Arial"/>
              </a:rPr>
              <a:t>21 + discussions et réactions… </a:t>
            </a:r>
          </a:p>
        </p:txBody>
      </p:sp>
      <p:sp>
        <p:nvSpPr>
          <p:cNvPr id="8" name="ZoneTexte 7"/>
          <p:cNvSpPr txBox="1"/>
          <p:nvPr/>
        </p:nvSpPr>
        <p:spPr>
          <a:xfrm>
            <a:off x="600363" y="3267584"/>
            <a:ext cx="407606" cy="707886"/>
          </a:xfrm>
          <a:prstGeom prst="rect">
            <a:avLst/>
          </a:prstGeom>
          <a:noFill/>
        </p:spPr>
        <p:txBody>
          <a:bodyPr wrap="square" rtlCol="0">
            <a:spAutoFit/>
          </a:bodyPr>
          <a:lstStyle/>
          <a:p>
            <a:r>
              <a:rPr lang="fr-FR" sz="4000" dirty="0" smtClean="0">
                <a:solidFill>
                  <a:srgbClr val="FD6B08"/>
                </a:solidFill>
                <a:latin typeface="Arial"/>
                <a:cs typeface="Arial"/>
              </a:rPr>
              <a:t>1</a:t>
            </a:r>
            <a:endParaRPr lang="fr-FR" sz="4000" dirty="0">
              <a:solidFill>
                <a:srgbClr val="FD6B08"/>
              </a:solidFill>
              <a:latin typeface="Arial"/>
              <a:cs typeface="Arial"/>
            </a:endParaRPr>
          </a:p>
        </p:txBody>
      </p:sp>
      <p:sp>
        <p:nvSpPr>
          <p:cNvPr id="9" name="ZoneTexte 8"/>
          <p:cNvSpPr txBox="1"/>
          <p:nvPr/>
        </p:nvSpPr>
        <p:spPr>
          <a:xfrm>
            <a:off x="4695328" y="3257870"/>
            <a:ext cx="407606" cy="707886"/>
          </a:xfrm>
          <a:prstGeom prst="rect">
            <a:avLst/>
          </a:prstGeom>
          <a:noFill/>
        </p:spPr>
        <p:txBody>
          <a:bodyPr wrap="square" rtlCol="0">
            <a:spAutoFit/>
          </a:bodyPr>
          <a:lstStyle/>
          <a:p>
            <a:r>
              <a:rPr lang="fr-FR" sz="4000" dirty="0" smtClean="0">
                <a:solidFill>
                  <a:srgbClr val="FD6B08"/>
                </a:solidFill>
                <a:latin typeface="Arial"/>
                <a:cs typeface="Arial"/>
              </a:rPr>
              <a:t>2</a:t>
            </a:r>
            <a:endParaRPr lang="fr-FR" sz="4000" dirty="0">
              <a:solidFill>
                <a:srgbClr val="FD6B08"/>
              </a:solidFill>
              <a:latin typeface="Arial"/>
              <a:cs typeface="Arial"/>
            </a:endParaRPr>
          </a:p>
        </p:txBody>
      </p:sp>
      <p:sp>
        <p:nvSpPr>
          <p:cNvPr id="10" name="ZoneTexte 9"/>
          <p:cNvSpPr txBox="1"/>
          <p:nvPr/>
        </p:nvSpPr>
        <p:spPr>
          <a:xfrm>
            <a:off x="4455093" y="4950485"/>
            <a:ext cx="407606" cy="707886"/>
          </a:xfrm>
          <a:prstGeom prst="rect">
            <a:avLst/>
          </a:prstGeom>
          <a:noFill/>
        </p:spPr>
        <p:txBody>
          <a:bodyPr wrap="square" rtlCol="0">
            <a:spAutoFit/>
          </a:bodyPr>
          <a:lstStyle/>
          <a:p>
            <a:r>
              <a:rPr lang="fr-FR" sz="4000" dirty="0" smtClean="0">
                <a:solidFill>
                  <a:srgbClr val="FD6B08"/>
                </a:solidFill>
                <a:latin typeface="Arial"/>
                <a:cs typeface="Arial"/>
              </a:rPr>
              <a:t>3</a:t>
            </a:r>
            <a:endParaRPr lang="fr-FR" sz="4000" dirty="0">
              <a:solidFill>
                <a:srgbClr val="FD6B08"/>
              </a:solidFill>
              <a:latin typeface="Arial"/>
              <a:cs typeface="Arial"/>
            </a:endParaRPr>
          </a:p>
        </p:txBody>
      </p:sp>
      <p:sp>
        <p:nvSpPr>
          <p:cNvPr id="14" name="Rectangle 13"/>
          <p:cNvSpPr/>
          <p:nvPr/>
        </p:nvSpPr>
        <p:spPr>
          <a:xfrm>
            <a:off x="1" y="161019"/>
            <a:ext cx="3971635" cy="27823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Autoportrait </a:t>
            </a:r>
            <a:r>
              <a:rPr lang="fr-FR" sz="1100" b="1" dirty="0" smtClean="0">
                <a:latin typeface="Arial"/>
                <a:cs typeface="Arial"/>
              </a:rPr>
              <a:t>perceptif</a:t>
            </a:r>
            <a:r>
              <a:rPr lang="fr-FR" sz="1100" dirty="0">
                <a:latin typeface="Arial"/>
                <a:cs typeface="Arial"/>
              </a:rPr>
              <a:t> </a:t>
            </a:r>
            <a:r>
              <a:rPr lang="fr-FR" sz="1100" b="1" dirty="0" smtClean="0">
                <a:latin typeface="Arial"/>
                <a:cs typeface="Arial"/>
              </a:rPr>
              <a:t>des </a:t>
            </a:r>
            <a:r>
              <a:rPr lang="fr-FR" sz="1100" b="1" dirty="0">
                <a:latin typeface="Arial"/>
                <a:cs typeface="Arial"/>
              </a:rPr>
              <a:t>politiques durables locales</a:t>
            </a:r>
            <a:endParaRPr lang="fr-FR" sz="1100" dirty="0">
              <a:latin typeface="Arial"/>
              <a:cs typeface="Arial"/>
            </a:endParaRPr>
          </a:p>
        </p:txBody>
      </p:sp>
    </p:spTree>
    <p:extLst>
      <p:ext uri="{BB962C8B-B14F-4D97-AF65-F5344CB8AC3E}">
        <p14:creationId xmlns:p14="http://schemas.microsoft.com/office/powerpoint/2010/main" val="9461077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2032134"/>
            <a:ext cx="7573817" cy="3077765"/>
          </a:xfrm>
          <a:prstGeom prst="rect">
            <a:avLst/>
          </a:prstGeom>
        </p:spPr>
        <p:txBody>
          <a:bodyPr wrap="square">
            <a:spAutoFit/>
          </a:bodyPr>
          <a:lstStyle/>
          <a:p>
            <a:r>
              <a:rPr lang="fr-FR" sz="1400" b="1" dirty="0" smtClean="0">
                <a:solidFill>
                  <a:srgbClr val="FD6B08"/>
                </a:solidFill>
                <a:latin typeface="Arial"/>
                <a:cs typeface="Arial"/>
              </a:rPr>
              <a:t>1. L’OUTIL</a:t>
            </a:r>
            <a:r>
              <a:rPr lang="fr-FR" sz="1400" b="1" dirty="0">
                <a:solidFill>
                  <a:srgbClr val="FD6B08"/>
                </a:solidFill>
                <a:latin typeface="Arial"/>
                <a:cs typeface="Arial"/>
              </a:rPr>
              <a:t> </a:t>
            </a:r>
            <a:r>
              <a:rPr lang="fr-FR" sz="1400" b="1" dirty="0" smtClean="0">
                <a:latin typeface="Arial"/>
                <a:cs typeface="Arial"/>
              </a:rPr>
              <a:t>– Autoportrait perceptif des politiques publiques durables locales</a:t>
            </a:r>
          </a:p>
          <a:p>
            <a:endParaRPr lang="fr-FR" sz="1400" dirty="0">
              <a:latin typeface="Arial"/>
              <a:cs typeface="Arial"/>
            </a:endParaRPr>
          </a:p>
          <a:p>
            <a:r>
              <a:rPr lang="fr-FR" sz="1400" b="1" dirty="0">
                <a:latin typeface="Arial"/>
                <a:cs typeface="Arial"/>
              </a:rPr>
              <a:t>C</a:t>
            </a:r>
            <a:r>
              <a:rPr lang="fr-FR" sz="1400" b="1" dirty="0" smtClean="0">
                <a:latin typeface="Arial"/>
                <a:cs typeface="Arial"/>
              </a:rPr>
              <a:t>ontexte </a:t>
            </a:r>
            <a:r>
              <a:rPr lang="fr-FR" sz="1400" b="1" dirty="0">
                <a:latin typeface="Arial"/>
                <a:cs typeface="Arial"/>
              </a:rPr>
              <a:t>d’utilisation de </a:t>
            </a:r>
            <a:r>
              <a:rPr lang="fr-FR" sz="1400" b="1" dirty="0" smtClean="0">
                <a:latin typeface="Arial"/>
                <a:cs typeface="Arial"/>
              </a:rPr>
              <a:t>l’outil / pour quel(s) usage(s) ?</a:t>
            </a:r>
          </a:p>
          <a:p>
            <a:r>
              <a:rPr lang="fr-FR" sz="1200" dirty="0" smtClean="0">
                <a:latin typeface="Arial"/>
                <a:cs typeface="Arial"/>
              </a:rPr>
              <a:t>- Lors d’un démarrage d’une démarche Agenda 21 ou lors d’un renouvellement d’Agenda 21 à des fins de comparaison</a:t>
            </a:r>
          </a:p>
          <a:p>
            <a:r>
              <a:rPr lang="fr-FR" sz="1400" dirty="0" smtClean="0">
                <a:latin typeface="Arial"/>
                <a:cs typeface="Arial"/>
              </a:rPr>
              <a:t> </a:t>
            </a:r>
          </a:p>
          <a:p>
            <a:r>
              <a:rPr lang="fr-FR" sz="1400" b="1" dirty="0" smtClean="0">
                <a:latin typeface="Arial"/>
                <a:cs typeface="Arial"/>
              </a:rPr>
              <a:t>Objectifs de </a:t>
            </a:r>
            <a:r>
              <a:rPr lang="fr-FR" sz="1400" b="1" dirty="0">
                <a:latin typeface="Arial"/>
                <a:cs typeface="Arial"/>
              </a:rPr>
              <a:t>l’outil :</a:t>
            </a:r>
          </a:p>
          <a:p>
            <a:pPr marL="171450" indent="-171450">
              <a:buFontTx/>
              <a:buChar char="-"/>
            </a:pPr>
            <a:r>
              <a:rPr lang="fr-FR" sz="1200" dirty="0" smtClean="0">
                <a:latin typeface="Arial"/>
                <a:cs typeface="Arial"/>
              </a:rPr>
              <a:t>Représenter et révéler les perceptions individuelles et collectives de l’Agenda 21</a:t>
            </a:r>
          </a:p>
          <a:p>
            <a:pPr marL="171450" indent="-171450">
              <a:buFontTx/>
              <a:buChar char="-"/>
            </a:pPr>
            <a:r>
              <a:rPr lang="fr-FR" sz="1200" dirty="0" smtClean="0">
                <a:latin typeface="Arial"/>
                <a:cs typeface="Arial"/>
              </a:rPr>
              <a:t>Permettre un « pas de côté », un changement de point de vue</a:t>
            </a:r>
          </a:p>
          <a:p>
            <a:pPr marL="171450" indent="-171450">
              <a:buFontTx/>
              <a:buChar char="-"/>
            </a:pPr>
            <a:r>
              <a:rPr lang="fr-FR" sz="1200" dirty="0" smtClean="0">
                <a:latin typeface="Arial"/>
                <a:cs typeface="Arial"/>
              </a:rPr>
              <a:t>Réaliser un bilan « perceptif » de l’image de l’Agenda 21 de manière légère/ludique</a:t>
            </a:r>
          </a:p>
          <a:p>
            <a:pPr marL="171450" indent="-171450">
              <a:buFontTx/>
              <a:buChar char="-"/>
            </a:pPr>
            <a:r>
              <a:rPr lang="fr-FR" sz="1200" dirty="0" smtClean="0">
                <a:latin typeface="Arial"/>
                <a:cs typeface="Arial"/>
              </a:rPr>
              <a:t>Comparer l’évolution de la perception de la « marque » Agenda 21 au sein du territoire</a:t>
            </a:r>
          </a:p>
          <a:p>
            <a:endParaRPr lang="fr-FR" sz="1400" dirty="0">
              <a:latin typeface="Arial"/>
              <a:cs typeface="Arial"/>
            </a:endParaRPr>
          </a:p>
          <a:p>
            <a:r>
              <a:rPr lang="fr-FR" sz="1400" b="1" dirty="0">
                <a:latin typeface="Arial"/>
                <a:cs typeface="Arial"/>
              </a:rPr>
              <a:t>Quand utiliser cet outil ? à quel moment de la vie d’une démarche DD</a:t>
            </a:r>
            <a:r>
              <a:rPr lang="fr-FR" sz="1400" b="1" dirty="0" smtClean="0">
                <a:latin typeface="Arial"/>
                <a:cs typeface="Arial"/>
              </a:rPr>
              <a:t>?</a:t>
            </a:r>
            <a:endParaRPr lang="fr-FR" sz="1400" b="1" dirty="0">
              <a:latin typeface="Arial"/>
              <a:cs typeface="Arial"/>
            </a:endParaRPr>
          </a:p>
          <a:p>
            <a:pPr marL="171450" indent="-171450">
              <a:buFontTx/>
              <a:buChar char="-"/>
            </a:pPr>
            <a:r>
              <a:rPr lang="fr-FR" sz="1200" dirty="0" err="1" smtClean="0">
                <a:latin typeface="Arial"/>
                <a:cs typeface="Arial"/>
              </a:rPr>
              <a:t>Llors</a:t>
            </a:r>
            <a:r>
              <a:rPr lang="fr-FR" sz="1200" dirty="0" smtClean="0">
                <a:latin typeface="Arial"/>
                <a:cs typeface="Arial"/>
              </a:rPr>
              <a:t> </a:t>
            </a:r>
            <a:r>
              <a:rPr lang="fr-FR" sz="1200" dirty="0">
                <a:latin typeface="Arial"/>
                <a:cs typeface="Arial"/>
              </a:rPr>
              <a:t>d’un renouvellement d’Agenda 21 à des fins de </a:t>
            </a:r>
            <a:r>
              <a:rPr lang="fr-FR" sz="1200" dirty="0" smtClean="0">
                <a:latin typeface="Arial"/>
                <a:cs typeface="Arial"/>
              </a:rPr>
              <a:t>comparaison (évolution des perceptions)</a:t>
            </a:r>
          </a:p>
          <a:p>
            <a:pPr marL="171450" indent="-171450">
              <a:buFontTx/>
              <a:buChar char="-"/>
            </a:pPr>
            <a:r>
              <a:rPr lang="fr-FR" sz="1200" dirty="0" smtClean="0">
                <a:latin typeface="Arial"/>
                <a:cs typeface="Arial"/>
              </a:rPr>
              <a:t>Lors d’une phase de bilan intermédiaire d’un Agenda 21</a:t>
            </a:r>
            <a:endParaRPr lang="fr-FR" sz="1400" dirty="0">
              <a:latin typeface="Arial"/>
              <a:cs typeface="Arial"/>
            </a:endParaRPr>
          </a:p>
        </p:txBody>
      </p:sp>
      <p:sp>
        <p:nvSpPr>
          <p:cNvPr id="6" name="Rectangle 5"/>
          <p:cNvSpPr/>
          <p:nvPr/>
        </p:nvSpPr>
        <p:spPr>
          <a:xfrm>
            <a:off x="1651001" y="1116708"/>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Présentation de l’outil</a:t>
            </a:r>
            <a:endParaRPr lang="fr-FR" sz="1600" dirty="0">
              <a:latin typeface="Arial"/>
              <a:cs typeface="Arial"/>
            </a:endParaRPr>
          </a:p>
        </p:txBody>
      </p:sp>
      <p:pic>
        <p:nvPicPr>
          <p:cNvPr id="8" name="Image 7"/>
          <p:cNvPicPr>
            <a:picLocks noChangeAspect="1"/>
          </p:cNvPicPr>
          <p:nvPr/>
        </p:nvPicPr>
        <p:blipFill>
          <a:blip r:embed="rId2"/>
          <a:stretch>
            <a:fillRect/>
          </a:stretch>
        </p:blipFill>
        <p:spPr>
          <a:xfrm>
            <a:off x="4121725" y="650400"/>
            <a:ext cx="646547" cy="862062"/>
          </a:xfrm>
          <a:prstGeom prst="rect">
            <a:avLst/>
          </a:prstGeom>
        </p:spPr>
      </p:pic>
      <p:sp>
        <p:nvSpPr>
          <p:cNvPr id="12" name="Rectangle 11"/>
          <p:cNvSpPr/>
          <p:nvPr/>
        </p:nvSpPr>
        <p:spPr>
          <a:xfrm>
            <a:off x="1" y="730211"/>
            <a:ext cx="3971635" cy="27823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Autoportrait </a:t>
            </a:r>
            <a:r>
              <a:rPr lang="fr-FR" sz="1100" b="1" dirty="0" smtClean="0">
                <a:latin typeface="Arial"/>
                <a:cs typeface="Arial"/>
              </a:rPr>
              <a:t>perceptif</a:t>
            </a:r>
            <a:r>
              <a:rPr lang="fr-FR" sz="1100" dirty="0">
                <a:latin typeface="Arial"/>
                <a:cs typeface="Arial"/>
              </a:rPr>
              <a:t> </a:t>
            </a:r>
            <a:r>
              <a:rPr lang="fr-FR" sz="1100" b="1" dirty="0" smtClean="0">
                <a:latin typeface="Arial"/>
                <a:cs typeface="Arial"/>
              </a:rPr>
              <a:t>des </a:t>
            </a:r>
            <a:r>
              <a:rPr lang="fr-FR" sz="1100" b="1" dirty="0">
                <a:latin typeface="Arial"/>
                <a:cs typeface="Arial"/>
              </a:rPr>
              <a:t>politiques durables locales</a:t>
            </a:r>
            <a:endParaRPr lang="fr-FR" sz="1100" dirty="0">
              <a:latin typeface="Arial"/>
              <a:cs typeface="Arial"/>
            </a:endParaRPr>
          </a:p>
        </p:txBody>
      </p:sp>
    </p:spTree>
    <p:extLst>
      <p:ext uri="{BB962C8B-B14F-4D97-AF65-F5344CB8AC3E}">
        <p14:creationId xmlns:p14="http://schemas.microsoft.com/office/powerpoint/2010/main" val="27807012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720406"/>
            <a:ext cx="7573817" cy="3447097"/>
          </a:xfrm>
          <a:prstGeom prst="rect">
            <a:avLst/>
          </a:prstGeom>
        </p:spPr>
        <p:txBody>
          <a:bodyPr wrap="square">
            <a:spAutoFit/>
          </a:bodyPr>
          <a:lstStyle/>
          <a:p>
            <a:r>
              <a:rPr lang="fr-FR" sz="1400" b="1" dirty="0" smtClean="0">
                <a:solidFill>
                  <a:srgbClr val="FD6B08"/>
                </a:solidFill>
                <a:latin typeface="Arial"/>
                <a:cs typeface="Arial"/>
              </a:rPr>
              <a:t>2. LES PARTICIPANTS</a:t>
            </a:r>
          </a:p>
          <a:p>
            <a:endParaRPr lang="fr-FR" sz="1400" dirty="0">
              <a:latin typeface="Arial"/>
              <a:cs typeface="Arial"/>
            </a:endParaRPr>
          </a:p>
          <a:p>
            <a:r>
              <a:rPr lang="fr-FR" sz="1400" b="1" dirty="0" smtClean="0">
                <a:latin typeface="Arial"/>
                <a:cs typeface="Arial"/>
              </a:rPr>
              <a:t>Avec quels types de participants ?</a:t>
            </a:r>
          </a:p>
          <a:p>
            <a:pPr marL="171450" indent="-171450">
              <a:buFontTx/>
              <a:buChar char="-"/>
            </a:pPr>
            <a:r>
              <a:rPr lang="fr-FR" sz="1200" dirty="0" smtClean="0">
                <a:latin typeface="Arial"/>
                <a:cs typeface="Arial"/>
              </a:rPr>
              <a:t>Pour </a:t>
            </a:r>
            <a:r>
              <a:rPr lang="fr-FR" sz="1200" dirty="0">
                <a:latin typeface="Arial"/>
                <a:cs typeface="Arial"/>
              </a:rPr>
              <a:t>tous (citoyens, élus, techniciens, associations, </a:t>
            </a:r>
            <a:r>
              <a:rPr lang="fr-FR" sz="1200" dirty="0" smtClean="0">
                <a:latin typeface="Arial"/>
                <a:cs typeface="Arial"/>
              </a:rPr>
              <a:t>entreprises, etc.)</a:t>
            </a:r>
            <a:endParaRPr lang="fr-FR" sz="1200" dirty="0">
              <a:latin typeface="Arial"/>
              <a:cs typeface="Arial"/>
            </a:endParaRPr>
          </a:p>
          <a:p>
            <a:endParaRPr lang="fr-FR" sz="1200" dirty="0" smtClean="0">
              <a:latin typeface="Arial"/>
              <a:cs typeface="Arial"/>
            </a:endParaRPr>
          </a:p>
          <a:p>
            <a:r>
              <a:rPr lang="fr-FR" sz="1400" b="1" dirty="0">
                <a:latin typeface="Arial"/>
                <a:cs typeface="Arial"/>
              </a:rPr>
              <a:t>Combien de participants ?</a:t>
            </a:r>
          </a:p>
          <a:p>
            <a:pPr marL="171450" indent="-171450">
              <a:buFontTx/>
              <a:buChar char="-"/>
            </a:pPr>
            <a:r>
              <a:rPr lang="fr-FR" sz="1200" dirty="0" smtClean="0">
                <a:latin typeface="Arial"/>
                <a:cs typeface="Arial"/>
              </a:rPr>
              <a:t>Pas de limite en nombre de participants (sinon les limites de temps dues au trop grand nombre de réponses à analyser…)</a:t>
            </a:r>
            <a:r>
              <a:rPr lang="fr-FR" sz="1200" dirty="0">
                <a:latin typeface="Arial"/>
                <a:cs typeface="Arial"/>
              </a:rPr>
              <a:t> </a:t>
            </a:r>
            <a:endParaRPr lang="fr-FR" sz="1200" dirty="0" smtClean="0">
              <a:latin typeface="Arial"/>
              <a:cs typeface="Arial"/>
            </a:endParaRPr>
          </a:p>
          <a:p>
            <a:pPr marL="171450" indent="-171450">
              <a:buFontTx/>
              <a:buChar char="-"/>
            </a:pPr>
            <a:endParaRPr lang="fr-FR" sz="1200" dirty="0" smtClean="0">
              <a:latin typeface="Arial"/>
              <a:cs typeface="Arial"/>
            </a:endParaRPr>
          </a:p>
          <a:p>
            <a:r>
              <a:rPr lang="fr-FR" sz="1400" b="1" dirty="0" err="1" smtClean="0">
                <a:latin typeface="Arial"/>
                <a:cs typeface="Arial"/>
              </a:rPr>
              <a:t>Pré-requi</a:t>
            </a:r>
            <a:r>
              <a:rPr lang="fr-FR" sz="1400" b="1" dirty="0" err="1">
                <a:latin typeface="Arial"/>
                <a:cs typeface="Arial"/>
              </a:rPr>
              <a:t>s</a:t>
            </a:r>
            <a:r>
              <a:rPr lang="fr-FR" sz="1400" b="1" dirty="0" smtClean="0">
                <a:latin typeface="Arial"/>
                <a:cs typeface="Arial"/>
              </a:rPr>
              <a:t> ?</a:t>
            </a:r>
          </a:p>
          <a:p>
            <a:r>
              <a:rPr lang="fr-FR" sz="1200" dirty="0" smtClean="0">
                <a:latin typeface="Arial"/>
                <a:cs typeface="Arial"/>
              </a:rPr>
              <a:t>- Une connaissance minimum des démarches engagées</a:t>
            </a:r>
          </a:p>
          <a:p>
            <a:endParaRPr lang="fr-FR" sz="1200" dirty="0">
              <a:latin typeface="Arial"/>
              <a:cs typeface="Arial"/>
            </a:endParaRPr>
          </a:p>
          <a:p>
            <a:r>
              <a:rPr lang="fr-FR" sz="1400" b="1" dirty="0" smtClean="0">
                <a:latin typeface="Arial"/>
                <a:cs typeface="Arial"/>
              </a:rPr>
              <a:t>Information </a:t>
            </a:r>
            <a:r>
              <a:rPr lang="fr-FR" sz="1400" b="1" dirty="0">
                <a:latin typeface="Arial"/>
                <a:cs typeface="Arial"/>
              </a:rPr>
              <a:t>préalable des participants sur le contexte ou la méthode de travail</a:t>
            </a:r>
            <a:r>
              <a:rPr lang="fr-FR" sz="1400" b="1" dirty="0" smtClean="0">
                <a:latin typeface="Arial"/>
                <a:cs typeface="Arial"/>
              </a:rPr>
              <a:t>?</a:t>
            </a:r>
            <a:endParaRPr lang="fr-FR" sz="1400" b="1" dirty="0">
              <a:latin typeface="Arial"/>
              <a:cs typeface="Arial"/>
            </a:endParaRPr>
          </a:p>
          <a:p>
            <a:pPr marL="171450" indent="-171450">
              <a:buFontTx/>
              <a:buChar char="-"/>
            </a:pPr>
            <a:r>
              <a:rPr lang="fr-FR" sz="1200" dirty="0" smtClean="0">
                <a:latin typeface="Arial"/>
                <a:cs typeface="Arial"/>
              </a:rPr>
              <a:t>Prévenir les participants du caractère qualitatif, ludique et non-conformiste de l’exercice (méthode « non-scientifique »)</a:t>
            </a:r>
            <a:endParaRPr lang="fr-FR" sz="1400" dirty="0">
              <a:latin typeface="Arial"/>
              <a:cs typeface="Arial"/>
            </a:endParaRPr>
          </a:p>
          <a:p>
            <a:r>
              <a:rPr lang="fr-FR" sz="1200" dirty="0" smtClean="0">
                <a:latin typeface="Arial"/>
                <a:cs typeface="Arial"/>
              </a:rPr>
              <a:t> </a:t>
            </a:r>
            <a:endParaRPr lang="fr-FR" sz="1200" dirty="0">
              <a:latin typeface="Arial"/>
              <a:cs typeface="Arial"/>
            </a:endParaRPr>
          </a:p>
          <a:p>
            <a:endParaRPr lang="fr-FR" sz="1400" dirty="0">
              <a:latin typeface="Arial"/>
              <a:cs typeface="Arial"/>
            </a:endParaRPr>
          </a:p>
        </p:txBody>
      </p:sp>
    </p:spTree>
    <p:extLst>
      <p:ext uri="{BB962C8B-B14F-4D97-AF65-F5344CB8AC3E}">
        <p14:creationId xmlns:p14="http://schemas.microsoft.com/office/powerpoint/2010/main" val="3672396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263719"/>
            <a:ext cx="7573817" cy="4431981"/>
          </a:xfrm>
          <a:prstGeom prst="rect">
            <a:avLst/>
          </a:prstGeom>
        </p:spPr>
        <p:txBody>
          <a:bodyPr wrap="square">
            <a:spAutoFit/>
          </a:bodyPr>
          <a:lstStyle/>
          <a:p>
            <a:r>
              <a:rPr lang="fr-FR" sz="1400" b="1" dirty="0" smtClean="0">
                <a:solidFill>
                  <a:srgbClr val="FD6B08"/>
                </a:solidFill>
                <a:latin typeface="Arial"/>
                <a:cs typeface="Arial"/>
              </a:rPr>
              <a:t>3. LES CONDITIONS DE MISE EN OEUVRE</a:t>
            </a:r>
          </a:p>
          <a:p>
            <a:endParaRPr lang="fr-FR" sz="1400" dirty="0" smtClean="0">
              <a:latin typeface="Arial"/>
              <a:cs typeface="Arial"/>
            </a:endParaRPr>
          </a:p>
          <a:p>
            <a:r>
              <a:rPr lang="fr-FR" sz="1400" b="1" dirty="0" smtClean="0">
                <a:latin typeface="Arial"/>
                <a:cs typeface="Arial"/>
              </a:rPr>
              <a:t>Quelle préparation? Avec quel matériel? Suivant quelles étapes ?</a:t>
            </a:r>
          </a:p>
          <a:p>
            <a:r>
              <a:rPr lang="fr-FR" sz="1200" dirty="0" smtClean="0">
                <a:latin typeface="Arial"/>
                <a:cs typeface="Arial"/>
              </a:rPr>
              <a:t>- Distribution d’un </a:t>
            </a:r>
            <a:r>
              <a:rPr lang="fr-FR" sz="1200" dirty="0" smtClean="0">
                <a:latin typeface="Arial"/>
                <a:cs typeface="Arial"/>
              </a:rPr>
              <a:t>jeu recto</a:t>
            </a:r>
            <a:r>
              <a:rPr lang="fr-FR" sz="1200" dirty="0" smtClean="0">
                <a:latin typeface="Arial"/>
                <a:cs typeface="Arial"/>
              </a:rPr>
              <a:t>-verso des 5 questions par personne</a:t>
            </a:r>
          </a:p>
          <a:p>
            <a:r>
              <a:rPr lang="fr-FR" sz="1400" dirty="0" smtClean="0">
                <a:latin typeface="Arial"/>
                <a:cs typeface="Arial"/>
              </a:rPr>
              <a:t> </a:t>
            </a:r>
          </a:p>
          <a:p>
            <a:r>
              <a:rPr lang="fr-FR" sz="1400" b="1" dirty="0" smtClean="0">
                <a:latin typeface="Arial"/>
                <a:cs typeface="Arial"/>
              </a:rPr>
              <a:t>Quelle animation?</a:t>
            </a:r>
          </a:p>
          <a:p>
            <a:r>
              <a:rPr lang="fr-FR" sz="1200" dirty="0" smtClean="0">
                <a:latin typeface="Arial"/>
                <a:cs typeface="Arial"/>
              </a:rPr>
              <a:t>- Un animateur pour présenter et lancer l'exercice</a:t>
            </a:r>
          </a:p>
          <a:p>
            <a:r>
              <a:rPr lang="fr-FR" sz="1200" dirty="0" smtClean="0">
                <a:latin typeface="Arial"/>
                <a:cs typeface="Arial"/>
              </a:rPr>
              <a:t>- Un </a:t>
            </a:r>
            <a:r>
              <a:rPr lang="fr-FR" sz="1200" dirty="0" smtClean="0">
                <a:latin typeface="Arial"/>
                <a:cs typeface="Arial"/>
              </a:rPr>
              <a:t>jeu de </a:t>
            </a:r>
            <a:r>
              <a:rPr lang="fr-FR" sz="1200" dirty="0" smtClean="0">
                <a:latin typeface="Arial"/>
                <a:cs typeface="Arial"/>
              </a:rPr>
              <a:t>5 questions par </a:t>
            </a:r>
            <a:r>
              <a:rPr lang="fr-FR" sz="1200" dirty="0" smtClean="0">
                <a:latin typeface="Arial"/>
                <a:cs typeface="Arial"/>
              </a:rPr>
              <a:t>personne</a:t>
            </a:r>
          </a:p>
          <a:p>
            <a:r>
              <a:rPr lang="fr-FR" sz="1200" dirty="0">
                <a:latin typeface="Arial"/>
                <a:cs typeface="Arial"/>
              </a:rPr>
              <a:t>- Une ou plusieurs personnes en charge de réaliser et restituer l’analyse des </a:t>
            </a:r>
            <a:r>
              <a:rPr lang="fr-FR" sz="1200" dirty="0" smtClean="0">
                <a:latin typeface="Arial"/>
                <a:cs typeface="Arial"/>
              </a:rPr>
              <a:t>réponses</a:t>
            </a:r>
          </a:p>
          <a:p>
            <a:r>
              <a:rPr lang="fr-FR" sz="1200" dirty="0" smtClean="0">
                <a:latin typeface="Arial"/>
                <a:cs typeface="Arial"/>
              </a:rPr>
              <a:t>- Un appareil photo pour photographier les cartes sélectionnées</a:t>
            </a:r>
            <a:endParaRPr lang="fr-FR" sz="1200" dirty="0" smtClean="0">
              <a:latin typeface="Arial"/>
              <a:cs typeface="Arial"/>
            </a:endParaRPr>
          </a:p>
          <a:p>
            <a:r>
              <a:rPr lang="fr-FR" sz="1200" dirty="0" smtClean="0">
                <a:latin typeface="Arial"/>
                <a:cs typeface="Arial"/>
              </a:rPr>
              <a:t>- Un ordinateur/</a:t>
            </a:r>
            <a:r>
              <a:rPr lang="fr-FR" sz="1200" dirty="0" err="1" smtClean="0">
                <a:latin typeface="Arial"/>
                <a:cs typeface="Arial"/>
              </a:rPr>
              <a:t>vidéo-projecteur</a:t>
            </a:r>
            <a:r>
              <a:rPr lang="fr-FR" sz="1200" dirty="0" smtClean="0">
                <a:latin typeface="Arial"/>
                <a:cs typeface="Arial"/>
              </a:rPr>
              <a:t> pour projeter l’analyse (optionnel)</a:t>
            </a:r>
          </a:p>
          <a:p>
            <a:r>
              <a:rPr lang="fr-FR" sz="1200" i="1" dirty="0" smtClean="0">
                <a:latin typeface="Arial"/>
                <a:cs typeface="Arial"/>
              </a:rPr>
              <a:t>– variante : afficher les cartes sur un mur et les regrouper en familles de réponses et réaliser l’analyse collectivement</a:t>
            </a:r>
          </a:p>
          <a:p>
            <a:r>
              <a:rPr lang="fr-FR" sz="1400" dirty="0" smtClean="0">
                <a:latin typeface="Arial"/>
                <a:cs typeface="Arial"/>
              </a:rPr>
              <a:t> </a:t>
            </a:r>
            <a:endParaRPr lang="fr-FR" sz="1400" dirty="0" smtClean="0">
              <a:latin typeface="Arial"/>
              <a:cs typeface="Arial"/>
            </a:endParaRPr>
          </a:p>
          <a:p>
            <a:r>
              <a:rPr lang="fr-FR" sz="1400" b="1" dirty="0" smtClean="0">
                <a:latin typeface="Arial"/>
                <a:cs typeface="Arial"/>
              </a:rPr>
              <a:t>Durée :</a:t>
            </a:r>
          </a:p>
          <a:p>
            <a:pPr marL="171450" indent="-171450">
              <a:buFontTx/>
              <a:buChar char="-"/>
            </a:pPr>
            <a:r>
              <a:rPr lang="fr-FR" sz="1200" dirty="0" smtClean="0">
                <a:latin typeface="Arial"/>
                <a:cs typeface="Arial"/>
              </a:rPr>
              <a:t>De 5 à 15 minutes pour répondre aux 5 cartes questions </a:t>
            </a:r>
            <a:r>
              <a:rPr lang="fr-FR" sz="1200" dirty="0" smtClean="0">
                <a:latin typeface="Arial"/>
                <a:cs typeface="Arial"/>
              </a:rPr>
              <a:t>individuellement</a:t>
            </a:r>
          </a:p>
          <a:p>
            <a:pPr marL="171450" indent="-171450">
              <a:buFontTx/>
              <a:buChar char="-"/>
            </a:pPr>
            <a:r>
              <a:rPr lang="fr-FR" sz="1200" dirty="0" smtClean="0">
                <a:latin typeface="Arial"/>
                <a:cs typeface="Arial"/>
              </a:rPr>
              <a:t>Temps d'analyse intermédiaires 60 à 90 minutes pour une trentaine de questionnaires</a:t>
            </a:r>
            <a:endParaRPr lang="fr-FR" sz="1200" dirty="0" smtClean="0">
              <a:latin typeface="Arial"/>
              <a:cs typeface="Arial"/>
            </a:endParaRPr>
          </a:p>
          <a:p>
            <a:pPr marL="171450" indent="-171450">
              <a:buFontTx/>
              <a:buChar char="-"/>
            </a:pPr>
            <a:r>
              <a:rPr lang="fr-FR" sz="1200" dirty="0" smtClean="0">
                <a:latin typeface="Arial"/>
                <a:cs typeface="Arial"/>
              </a:rPr>
              <a:t>Environ 15-30 minutes pour présenter l’analyse en temps collectif</a:t>
            </a:r>
            <a:endParaRPr lang="fr-FR" sz="1200" dirty="0">
              <a:latin typeface="Arial"/>
              <a:cs typeface="Arial"/>
            </a:endParaRPr>
          </a:p>
          <a:p>
            <a:r>
              <a:rPr lang="fr-FR" sz="1400" dirty="0">
                <a:latin typeface="Arial"/>
                <a:cs typeface="Arial"/>
              </a:rPr>
              <a:t> </a:t>
            </a:r>
            <a:endParaRPr lang="fr-FR" sz="1400" b="1" dirty="0">
              <a:latin typeface="Arial"/>
              <a:cs typeface="Arial"/>
            </a:endParaRPr>
          </a:p>
          <a:p>
            <a:r>
              <a:rPr lang="fr-FR" sz="1400" b="1" dirty="0" smtClean="0">
                <a:latin typeface="Arial"/>
                <a:cs typeface="Arial"/>
              </a:rPr>
              <a:t>Avantages détectés / points de vigilance :</a:t>
            </a:r>
            <a:endParaRPr lang="fr-FR" sz="1400" b="1" dirty="0">
              <a:latin typeface="Arial"/>
              <a:cs typeface="Arial"/>
            </a:endParaRPr>
          </a:p>
          <a:p>
            <a:r>
              <a:rPr lang="fr-FR" sz="1200" dirty="0" smtClean="0">
                <a:latin typeface="Arial"/>
                <a:cs typeface="Arial"/>
              </a:rPr>
              <a:t>- Exercice </a:t>
            </a:r>
            <a:r>
              <a:rPr lang="fr-FR" sz="1200" dirty="0">
                <a:latin typeface="Arial"/>
                <a:cs typeface="Arial"/>
              </a:rPr>
              <a:t>très ludique et consolidant la </a:t>
            </a:r>
            <a:r>
              <a:rPr lang="fr-FR" sz="1200" dirty="0" smtClean="0">
                <a:latin typeface="Arial"/>
                <a:cs typeface="Arial"/>
              </a:rPr>
              <a:t>participation</a:t>
            </a:r>
          </a:p>
          <a:p>
            <a:r>
              <a:rPr lang="fr-FR" sz="1200" dirty="0" smtClean="0">
                <a:latin typeface="Arial"/>
                <a:cs typeface="Arial"/>
              </a:rPr>
              <a:t>- </a:t>
            </a:r>
            <a:r>
              <a:rPr lang="fr-FR" sz="1200" dirty="0" smtClean="0">
                <a:latin typeface="Arial"/>
                <a:cs typeface="Arial"/>
              </a:rPr>
              <a:t>Permet </a:t>
            </a:r>
            <a:r>
              <a:rPr lang="fr-FR" sz="1200" dirty="0" smtClean="0">
                <a:latin typeface="Arial"/>
                <a:cs typeface="Arial"/>
              </a:rPr>
              <a:t>de recueillir des perceptions de manière indirecte avec une « parole libre »</a:t>
            </a:r>
            <a:endParaRPr lang="fr-FR" sz="1200" dirty="0">
              <a:latin typeface="Arial"/>
              <a:cs typeface="Arial"/>
            </a:endParaRPr>
          </a:p>
        </p:txBody>
      </p:sp>
    </p:spTree>
    <p:extLst>
      <p:ext uri="{BB962C8B-B14F-4D97-AF65-F5344CB8AC3E}">
        <p14:creationId xmlns:p14="http://schemas.microsoft.com/office/powerpoint/2010/main" val="30098490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785092" y="1817901"/>
            <a:ext cx="7550726" cy="2954654"/>
          </a:xfrm>
          <a:prstGeom prst="rect">
            <a:avLst/>
          </a:prstGeom>
        </p:spPr>
        <p:txBody>
          <a:bodyPr wrap="square">
            <a:spAutoFit/>
          </a:bodyPr>
          <a:lstStyle/>
          <a:p>
            <a:r>
              <a:rPr lang="fr-FR" sz="1400" b="1" dirty="0" smtClean="0">
                <a:solidFill>
                  <a:srgbClr val="FD6B08"/>
                </a:solidFill>
                <a:latin typeface="Arial"/>
                <a:cs typeface="Arial"/>
              </a:rPr>
              <a:t>4. LE DÉTAIL ÉTAPE PAR ÉTAPE</a:t>
            </a:r>
          </a:p>
          <a:p>
            <a:endParaRPr lang="fr-FR" sz="1400" dirty="0" smtClean="0">
              <a:latin typeface="Arial"/>
              <a:cs typeface="Arial"/>
            </a:endParaRPr>
          </a:p>
          <a:p>
            <a:r>
              <a:rPr lang="fr-FR" sz="1400" b="1" dirty="0" smtClean="0">
                <a:latin typeface="Arial"/>
                <a:cs typeface="Arial"/>
              </a:rPr>
              <a:t>Préparation</a:t>
            </a:r>
            <a:r>
              <a:rPr lang="fr-FR" sz="1400" b="1" dirty="0">
                <a:latin typeface="Arial"/>
                <a:cs typeface="Arial"/>
              </a:rPr>
              <a:t>, matériel, </a:t>
            </a:r>
            <a:r>
              <a:rPr lang="fr-FR" sz="1400" b="1" dirty="0" smtClean="0">
                <a:latin typeface="Arial"/>
                <a:cs typeface="Arial"/>
              </a:rPr>
              <a:t>étapes</a:t>
            </a:r>
          </a:p>
          <a:p>
            <a:endParaRPr lang="fr-FR" sz="1200" dirty="0">
              <a:latin typeface="Arial"/>
              <a:cs typeface="Arial"/>
            </a:endParaRPr>
          </a:p>
          <a:p>
            <a:r>
              <a:rPr lang="fr-FR" sz="1200" b="1" dirty="0" smtClean="0">
                <a:latin typeface="Arial"/>
                <a:cs typeface="Arial"/>
              </a:rPr>
              <a:t>Déroulé de l’atelier en 3 grandes étapes</a:t>
            </a:r>
            <a:endParaRPr lang="fr-FR" sz="1200" b="1" dirty="0">
              <a:latin typeface="Arial"/>
              <a:cs typeface="Arial"/>
            </a:endParaRPr>
          </a:p>
          <a:p>
            <a:pPr marL="228600" indent="-228600">
              <a:buAutoNum type="arabicPeriod"/>
            </a:pPr>
            <a:r>
              <a:rPr lang="fr-FR" sz="1200" dirty="0" smtClean="0">
                <a:latin typeface="Arial"/>
                <a:cs typeface="Arial"/>
              </a:rPr>
              <a:t>Chaque participant reçoit </a:t>
            </a:r>
            <a:r>
              <a:rPr lang="fr-FR" sz="1200" dirty="0">
                <a:latin typeface="Arial"/>
                <a:cs typeface="Arial"/>
              </a:rPr>
              <a:t>un </a:t>
            </a:r>
            <a:r>
              <a:rPr lang="fr-FR" sz="1200" dirty="0" smtClean="0">
                <a:latin typeface="Arial"/>
                <a:cs typeface="Arial"/>
              </a:rPr>
              <a:t>jeu de </a:t>
            </a:r>
            <a:r>
              <a:rPr lang="fr-FR" sz="1200" dirty="0" smtClean="0">
                <a:latin typeface="Arial"/>
                <a:cs typeface="Arial"/>
              </a:rPr>
              <a:t>5 cartes-questions</a:t>
            </a:r>
          </a:p>
          <a:p>
            <a:r>
              <a:rPr lang="fr-FR" sz="1200" dirty="0" smtClean="0">
                <a:latin typeface="Arial"/>
                <a:cs typeface="Arial"/>
              </a:rPr>
              <a:t>– </a:t>
            </a:r>
            <a:r>
              <a:rPr lang="fr-FR" sz="1200" i="1" dirty="0">
                <a:latin typeface="Arial"/>
                <a:cs typeface="Arial"/>
              </a:rPr>
              <a:t>Variante : </a:t>
            </a:r>
            <a:r>
              <a:rPr lang="fr-FR" sz="1200" i="1" dirty="0" smtClean="0">
                <a:latin typeface="Arial"/>
                <a:cs typeface="Arial"/>
              </a:rPr>
              <a:t>les </a:t>
            </a:r>
            <a:r>
              <a:rPr lang="fr-FR" sz="1200" i="1" dirty="0" smtClean="0">
                <a:latin typeface="Arial"/>
                <a:cs typeface="Arial"/>
              </a:rPr>
              <a:t>jeu de </a:t>
            </a:r>
            <a:r>
              <a:rPr lang="fr-FR" sz="1200" i="1" dirty="0" smtClean="0">
                <a:latin typeface="Arial"/>
                <a:cs typeface="Arial"/>
              </a:rPr>
              <a:t>cartes peuvent être remplis et distribués individuellement, hors d’un temps d’atelier dédié</a:t>
            </a:r>
            <a:endParaRPr lang="fr-FR" sz="1200" i="1" dirty="0">
              <a:latin typeface="Arial"/>
              <a:cs typeface="Arial"/>
            </a:endParaRPr>
          </a:p>
          <a:p>
            <a:r>
              <a:rPr lang="fr-FR" sz="1200" dirty="0" smtClean="0">
                <a:latin typeface="Arial"/>
                <a:cs typeface="Arial"/>
              </a:rPr>
              <a:t>2. Laisser 5-15 </a:t>
            </a:r>
            <a:r>
              <a:rPr lang="fr-FR" sz="1200" dirty="0">
                <a:latin typeface="Arial"/>
                <a:cs typeface="Arial"/>
              </a:rPr>
              <a:t>minutes </a:t>
            </a:r>
            <a:r>
              <a:rPr lang="fr-FR" sz="1200" dirty="0" smtClean="0">
                <a:latin typeface="Arial"/>
                <a:cs typeface="Arial"/>
              </a:rPr>
              <a:t>pour répondre individuellement aux 5 cartes-questions</a:t>
            </a:r>
            <a:endParaRPr lang="fr-FR" sz="1200" dirty="0">
              <a:latin typeface="Arial"/>
              <a:cs typeface="Arial"/>
            </a:endParaRPr>
          </a:p>
          <a:p>
            <a:r>
              <a:rPr lang="fr-FR" sz="1200" dirty="0" smtClean="0">
                <a:latin typeface="Arial"/>
                <a:cs typeface="Arial"/>
              </a:rPr>
              <a:t>3. Analyse des réponses par une personne (1-2 heures)</a:t>
            </a:r>
          </a:p>
          <a:p>
            <a:r>
              <a:rPr lang="fr-FR" sz="1200" i="1" dirty="0" smtClean="0">
                <a:latin typeface="Arial"/>
                <a:cs typeface="Arial"/>
              </a:rPr>
              <a:t>– Variante : L’analyse est réalisée collectivement dans la foulée, directement après avoir rempli les cartes-questions. Les réponses sont lues à voix hautes et regroupées par familles/catégories/qualités partagées-proches</a:t>
            </a:r>
          </a:p>
          <a:p>
            <a:r>
              <a:rPr lang="fr-FR" sz="1200" dirty="0" smtClean="0">
                <a:latin typeface="Arial"/>
                <a:cs typeface="Arial"/>
              </a:rPr>
              <a:t>4. Restitution des réponses dans un temps collectif</a:t>
            </a:r>
          </a:p>
          <a:p>
            <a:r>
              <a:rPr lang="fr-FR" sz="1200" i="1" dirty="0" smtClean="0">
                <a:latin typeface="Arial"/>
                <a:cs typeface="Arial"/>
              </a:rPr>
              <a:t>– Optionnel : projection des résultats</a:t>
            </a:r>
            <a:endParaRPr lang="fr-FR" sz="1200" i="1" dirty="0">
              <a:latin typeface="Arial"/>
              <a:cs typeface="Arial"/>
            </a:endParaRPr>
          </a:p>
        </p:txBody>
      </p:sp>
    </p:spTree>
    <p:extLst>
      <p:ext uri="{BB962C8B-B14F-4D97-AF65-F5344CB8AC3E}">
        <p14:creationId xmlns:p14="http://schemas.microsoft.com/office/powerpoint/2010/main" val="19941184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121725" y="1008449"/>
            <a:ext cx="646547" cy="862062"/>
          </a:xfrm>
          <a:prstGeom prst="rect">
            <a:avLst/>
          </a:prstGeom>
        </p:spPr>
      </p:pic>
      <p:pic>
        <p:nvPicPr>
          <p:cNvPr id="6" name="Image 5" descr="A21_Portrait chinoisV6.pd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92371" y="2824970"/>
            <a:ext cx="1291651" cy="1827848"/>
          </a:xfrm>
          <a:prstGeom prst="rect">
            <a:avLst/>
          </a:prstGeom>
          <a:solidFill>
            <a:schemeClr val="bg1"/>
          </a:solidFill>
          <a:ln>
            <a:solidFill>
              <a:srgbClr val="000000"/>
            </a:solidFill>
          </a:ln>
        </p:spPr>
      </p:pic>
      <p:pic>
        <p:nvPicPr>
          <p:cNvPr id="4" name="Image 3" descr="A21_Portrait chinoisV6.pd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82085" y="2595894"/>
            <a:ext cx="1291650" cy="1827848"/>
          </a:xfrm>
          <a:prstGeom prst="rect">
            <a:avLst/>
          </a:prstGeom>
          <a:solidFill>
            <a:schemeClr val="bg1"/>
          </a:solidFill>
          <a:ln>
            <a:solidFill>
              <a:srgbClr val="000000"/>
            </a:solidFill>
          </a:ln>
        </p:spPr>
      </p:pic>
      <p:sp>
        <p:nvSpPr>
          <p:cNvPr id="7" name="Rectangle 6"/>
          <p:cNvSpPr/>
          <p:nvPr/>
        </p:nvSpPr>
        <p:spPr>
          <a:xfrm>
            <a:off x="2869046" y="2607346"/>
            <a:ext cx="4912590" cy="584776"/>
          </a:xfrm>
          <a:prstGeom prst="rect">
            <a:avLst/>
          </a:prstGeom>
        </p:spPr>
        <p:txBody>
          <a:bodyPr wrap="square">
            <a:spAutoFit/>
          </a:bodyPr>
          <a:lstStyle/>
          <a:p>
            <a:r>
              <a:rPr lang="fr-FR" sz="1600" dirty="0" smtClean="0">
                <a:latin typeface="Arial"/>
                <a:cs typeface="Arial"/>
              </a:rPr>
              <a:t>x </a:t>
            </a:r>
            <a:r>
              <a:rPr lang="fr-FR" sz="1600" dirty="0" smtClean="0">
                <a:latin typeface="Arial"/>
                <a:cs typeface="Arial"/>
              </a:rPr>
              <a:t>jeu A4 </a:t>
            </a:r>
            <a:r>
              <a:rPr lang="fr-FR" sz="1600" dirty="0" smtClean="0">
                <a:latin typeface="Arial"/>
                <a:cs typeface="Arial"/>
              </a:rPr>
              <a:t>recto-verso de cartes-questions à découper (5 questions différentes)  </a:t>
            </a:r>
            <a:endParaRPr lang="fr-FR" sz="1600" dirty="0">
              <a:latin typeface="Arial"/>
              <a:cs typeface="Arial"/>
            </a:endParaRPr>
          </a:p>
        </p:txBody>
      </p:sp>
      <p:sp>
        <p:nvSpPr>
          <p:cNvPr id="10" name="Rectangle 9"/>
          <p:cNvSpPr/>
          <p:nvPr/>
        </p:nvSpPr>
        <p:spPr>
          <a:xfrm>
            <a:off x="1" y="1018348"/>
            <a:ext cx="3971635" cy="27823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Autoportrait </a:t>
            </a:r>
            <a:r>
              <a:rPr lang="fr-FR" sz="1100" b="1" dirty="0" smtClean="0">
                <a:latin typeface="Arial"/>
                <a:cs typeface="Arial"/>
              </a:rPr>
              <a:t>perceptif</a:t>
            </a:r>
            <a:r>
              <a:rPr lang="fr-FR" sz="1100" dirty="0">
                <a:latin typeface="Arial"/>
                <a:cs typeface="Arial"/>
              </a:rPr>
              <a:t> </a:t>
            </a:r>
            <a:r>
              <a:rPr lang="fr-FR" sz="1100" b="1" dirty="0" smtClean="0">
                <a:latin typeface="Arial"/>
                <a:cs typeface="Arial"/>
              </a:rPr>
              <a:t>des </a:t>
            </a:r>
            <a:r>
              <a:rPr lang="fr-FR" sz="1100" b="1" dirty="0">
                <a:latin typeface="Arial"/>
                <a:cs typeface="Arial"/>
              </a:rPr>
              <a:t>politiques durables locales</a:t>
            </a:r>
            <a:endParaRPr lang="fr-FR" sz="1100" dirty="0">
              <a:latin typeface="Arial"/>
              <a:cs typeface="Arial"/>
            </a:endParaRPr>
          </a:p>
        </p:txBody>
      </p:sp>
      <p:sp>
        <p:nvSpPr>
          <p:cNvPr id="8" name="Rectangle 7"/>
          <p:cNvSpPr/>
          <p:nvPr/>
        </p:nvSpPr>
        <p:spPr>
          <a:xfrm>
            <a:off x="1651001" y="1370210"/>
            <a:ext cx="2320635" cy="338023"/>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1600" b="1" dirty="0" smtClean="0">
                <a:latin typeface="Arial"/>
                <a:cs typeface="Arial"/>
              </a:rPr>
              <a:t>Matériel à disposition</a:t>
            </a:r>
            <a:endParaRPr lang="fr-FR" sz="1600" dirty="0">
              <a:latin typeface="Arial"/>
              <a:cs typeface="Arial"/>
            </a:endParaRPr>
          </a:p>
        </p:txBody>
      </p:sp>
      <p:sp>
        <p:nvSpPr>
          <p:cNvPr id="9" name="Rectangle 8"/>
          <p:cNvSpPr/>
          <p:nvPr/>
        </p:nvSpPr>
        <p:spPr>
          <a:xfrm>
            <a:off x="2869046" y="3284307"/>
            <a:ext cx="5403272" cy="1569660"/>
          </a:xfrm>
          <a:prstGeom prst="rect">
            <a:avLst/>
          </a:prstGeom>
        </p:spPr>
        <p:txBody>
          <a:bodyPr wrap="square">
            <a:spAutoFit/>
          </a:bodyPr>
          <a:lstStyle/>
          <a:p>
            <a:r>
              <a:rPr lang="fr-FR" sz="1200" b="1" i="1" dirty="0" smtClean="0">
                <a:latin typeface="Arial"/>
                <a:cs typeface="Arial"/>
              </a:rPr>
              <a:t>Détails des 5 questions</a:t>
            </a:r>
          </a:p>
          <a:p>
            <a:r>
              <a:rPr lang="fr-FR" sz="1200" dirty="0" smtClean="0">
                <a:latin typeface="Arial"/>
                <a:cs typeface="Arial"/>
              </a:rPr>
              <a:t>Q1 </a:t>
            </a:r>
            <a:r>
              <a:rPr lang="fr-FR" sz="1200" dirty="0">
                <a:latin typeface="Arial"/>
                <a:cs typeface="Arial"/>
              </a:rPr>
              <a:t>: En quoi les Agendas 21 seraient des amis? En quoi les Agendas 21 seraient des ennemis</a:t>
            </a:r>
            <a:r>
              <a:rPr lang="fr-FR" sz="1200" dirty="0" smtClean="0">
                <a:latin typeface="Arial"/>
                <a:cs typeface="Arial"/>
              </a:rPr>
              <a:t>?</a:t>
            </a:r>
          </a:p>
          <a:p>
            <a:r>
              <a:rPr lang="fr-FR" sz="1200" dirty="0" smtClean="0">
                <a:latin typeface="Arial"/>
                <a:cs typeface="Arial"/>
              </a:rPr>
              <a:t>Q2 </a:t>
            </a:r>
            <a:r>
              <a:rPr lang="fr-FR" sz="1200" dirty="0">
                <a:latin typeface="Arial"/>
                <a:cs typeface="Arial"/>
              </a:rPr>
              <a:t>: Si l’Agenda 21 était un personnage célèbre, qui serait-il? Pourquoi </a:t>
            </a:r>
            <a:r>
              <a:rPr lang="fr-FR" sz="1200" dirty="0" smtClean="0">
                <a:latin typeface="Arial"/>
                <a:cs typeface="Arial"/>
              </a:rPr>
              <a:t>?</a:t>
            </a:r>
          </a:p>
          <a:p>
            <a:r>
              <a:rPr lang="fr-FR" sz="1200" dirty="0" smtClean="0">
                <a:latin typeface="Arial"/>
                <a:cs typeface="Arial"/>
              </a:rPr>
              <a:t>Q3 : </a:t>
            </a:r>
            <a:r>
              <a:rPr lang="fr-FR" sz="1200" dirty="0">
                <a:latin typeface="Arial"/>
                <a:cs typeface="Arial"/>
              </a:rPr>
              <a:t>Si l’Agenda 21 était un </a:t>
            </a:r>
            <a:r>
              <a:rPr lang="fr-FR" sz="1200" dirty="0" smtClean="0">
                <a:latin typeface="Arial"/>
                <a:cs typeface="Arial"/>
              </a:rPr>
              <a:t>animal, </a:t>
            </a:r>
            <a:r>
              <a:rPr lang="fr-FR" sz="1200" dirty="0">
                <a:latin typeface="Arial"/>
                <a:cs typeface="Arial"/>
              </a:rPr>
              <a:t>qui serait-il? Pourquoi ?</a:t>
            </a:r>
          </a:p>
          <a:p>
            <a:r>
              <a:rPr lang="fr-FR" sz="1200" dirty="0" smtClean="0">
                <a:latin typeface="Arial"/>
                <a:cs typeface="Arial"/>
              </a:rPr>
              <a:t>Q4 : Si l’Agenda 21 était un objet, quel serait-il? Pourquoi ?</a:t>
            </a:r>
          </a:p>
          <a:p>
            <a:r>
              <a:rPr lang="fr-FR" sz="1200" dirty="0" smtClean="0">
                <a:latin typeface="Arial"/>
                <a:cs typeface="Arial"/>
              </a:rPr>
              <a:t>Q5 : </a:t>
            </a:r>
            <a:r>
              <a:rPr lang="fr-FR" sz="1200" dirty="0">
                <a:latin typeface="Arial"/>
                <a:cs typeface="Arial"/>
              </a:rPr>
              <a:t>Si l’Agenda 21 était un membre de votre famille, qui serait-il? Pourquoi ?</a:t>
            </a:r>
          </a:p>
          <a:p>
            <a:endParaRPr lang="fr-FR" sz="1200" dirty="0" smtClean="0">
              <a:latin typeface="Arial"/>
              <a:cs typeface="Arial"/>
            </a:endParaRPr>
          </a:p>
        </p:txBody>
      </p:sp>
    </p:spTree>
    <p:extLst>
      <p:ext uri="{BB962C8B-B14F-4D97-AF65-F5344CB8AC3E}">
        <p14:creationId xmlns:p14="http://schemas.microsoft.com/office/powerpoint/2010/main" val="355180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090" y="1102998"/>
            <a:ext cx="2574637" cy="411376"/>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smtClean="0">
                <a:latin typeface="Arial"/>
                <a:cs typeface="Arial"/>
              </a:rPr>
              <a:t>Modalités pratiques</a:t>
            </a:r>
            <a:endParaRPr lang="fr-FR" sz="2000" dirty="0">
              <a:latin typeface="Arial"/>
              <a:cs typeface="Arial"/>
            </a:endParaRPr>
          </a:p>
        </p:txBody>
      </p:sp>
      <p:pic>
        <p:nvPicPr>
          <p:cNvPr id="5" name="Image 4"/>
          <p:cNvPicPr/>
          <p:nvPr/>
        </p:nvPicPr>
        <p:blipFill>
          <a:blip r:embed="rId2">
            <a:extLst>
              <a:ext uri="{28A0092B-C50C-407E-A947-70E740481C1C}">
                <a14:useLocalDpi xmlns:a14="http://schemas.microsoft.com/office/drawing/2010/main"/>
              </a:ext>
            </a:extLst>
          </a:blip>
          <a:srcRect/>
          <a:stretch>
            <a:fillRect/>
          </a:stretch>
        </p:blipFill>
        <p:spPr bwMode="auto">
          <a:xfrm>
            <a:off x="785090" y="2760518"/>
            <a:ext cx="765810" cy="2057400"/>
          </a:xfrm>
          <a:prstGeom prst="rect">
            <a:avLst/>
          </a:prstGeom>
          <a:noFill/>
          <a:ln>
            <a:noFill/>
          </a:ln>
        </p:spPr>
      </p:pic>
      <p:sp>
        <p:nvSpPr>
          <p:cNvPr id="6" name="ZoneTexte 5"/>
          <p:cNvSpPr txBox="1"/>
          <p:nvPr/>
        </p:nvSpPr>
        <p:spPr>
          <a:xfrm>
            <a:off x="1754908" y="1928091"/>
            <a:ext cx="6744451" cy="3785652"/>
          </a:xfrm>
          <a:prstGeom prst="rect">
            <a:avLst/>
          </a:prstGeom>
          <a:noFill/>
        </p:spPr>
        <p:txBody>
          <a:bodyPr wrap="square" rtlCol="0">
            <a:spAutoFit/>
          </a:bodyPr>
          <a:lstStyle/>
          <a:p>
            <a:r>
              <a:rPr lang="fr-FR" sz="1600" dirty="0">
                <a:latin typeface="Arial"/>
                <a:cs typeface="Arial"/>
              </a:rPr>
              <a:t>La boîte à outils se présente sous la forme d'une série '</a:t>
            </a:r>
            <a:r>
              <a:rPr lang="fr-FR" sz="1600" dirty="0" err="1">
                <a:latin typeface="Arial"/>
                <a:cs typeface="Arial"/>
              </a:rPr>
              <a:t>d'outils-exercices</a:t>
            </a:r>
            <a:r>
              <a:rPr lang="fr-FR" sz="1600" dirty="0">
                <a:latin typeface="Arial"/>
                <a:cs typeface="Arial"/>
              </a:rPr>
              <a:t>' à composer en fonction du résultat souhaité. </a:t>
            </a:r>
          </a:p>
          <a:p>
            <a:r>
              <a:rPr lang="fr-FR" sz="1600" dirty="0">
                <a:latin typeface="Arial"/>
                <a:cs typeface="Arial"/>
              </a:rPr>
              <a:t> </a:t>
            </a:r>
          </a:p>
          <a:p>
            <a:r>
              <a:rPr lang="fr-FR" sz="1600" dirty="0">
                <a:latin typeface="Arial"/>
                <a:cs typeface="Arial"/>
              </a:rPr>
              <a:t>Certains outils présentés au début sont plus destinés à </a:t>
            </a:r>
            <a:r>
              <a:rPr lang="fr-FR" sz="1600" b="1" dirty="0" err="1">
                <a:latin typeface="Arial"/>
                <a:cs typeface="Arial"/>
              </a:rPr>
              <a:t>co-produire</a:t>
            </a:r>
            <a:r>
              <a:rPr lang="fr-FR" sz="1600" b="1" dirty="0">
                <a:latin typeface="Arial"/>
                <a:cs typeface="Arial"/>
              </a:rPr>
              <a:t> une vision souhaitée du territoire durable</a:t>
            </a:r>
            <a:r>
              <a:rPr lang="fr-FR" sz="1600" dirty="0">
                <a:latin typeface="Arial"/>
                <a:cs typeface="Arial"/>
              </a:rPr>
              <a:t> quand celle-ci n’a pas encore émergée. D’autres, présentés à la fin ont plus vocation à </a:t>
            </a:r>
            <a:r>
              <a:rPr lang="fr-FR" sz="1600" b="1" dirty="0">
                <a:latin typeface="Arial"/>
                <a:cs typeface="Arial"/>
              </a:rPr>
              <a:t>s’interroger collectivement sur les processus </a:t>
            </a:r>
            <a:r>
              <a:rPr lang="fr-FR" sz="1600" dirty="0">
                <a:latin typeface="Arial"/>
                <a:cs typeface="Arial"/>
              </a:rPr>
              <a:t>en cours et de définir un scénario adapté au territoire. </a:t>
            </a:r>
          </a:p>
          <a:p>
            <a:r>
              <a:rPr lang="fr-FR" sz="1600" dirty="0">
                <a:latin typeface="Arial"/>
                <a:cs typeface="Arial"/>
              </a:rPr>
              <a:t> </a:t>
            </a:r>
          </a:p>
          <a:p>
            <a:r>
              <a:rPr lang="fr-FR" sz="1600" dirty="0">
                <a:latin typeface="Arial"/>
                <a:cs typeface="Arial"/>
              </a:rPr>
              <a:t>Dans un cas comme dans l’autre, une boîte à outils contient un ensemble de moyens pour faire face à de multiples situations. Tous les outils ne doivent pas nécessairement être utilisés. Il n’y a pas d’ordre préétabli. On essaye un outil pour voir s’il </a:t>
            </a:r>
            <a:r>
              <a:rPr lang="fr-FR" sz="1600" dirty="0" smtClean="0">
                <a:latin typeface="Arial"/>
                <a:cs typeface="Arial"/>
              </a:rPr>
              <a:t>convient, </a:t>
            </a:r>
            <a:r>
              <a:rPr lang="fr-FR" sz="1600" dirty="0">
                <a:latin typeface="Arial"/>
                <a:cs typeface="Arial"/>
              </a:rPr>
              <a:t>p</a:t>
            </a:r>
            <a:r>
              <a:rPr lang="fr-FR" sz="1600" dirty="0" smtClean="0">
                <a:latin typeface="Arial"/>
                <a:cs typeface="Arial"/>
              </a:rPr>
              <a:t>uis </a:t>
            </a:r>
            <a:r>
              <a:rPr lang="fr-FR" sz="1600" dirty="0">
                <a:latin typeface="Arial"/>
                <a:cs typeface="Arial"/>
              </a:rPr>
              <a:t>un autre. Les outils se succèdent en fonction d’un schéma </a:t>
            </a:r>
            <a:r>
              <a:rPr lang="fr-FR" sz="1600" dirty="0" err="1">
                <a:latin typeface="Arial"/>
                <a:cs typeface="Arial"/>
              </a:rPr>
              <a:t>ad’hoc</a:t>
            </a:r>
            <a:r>
              <a:rPr lang="fr-FR" sz="1600" dirty="0">
                <a:latin typeface="Arial"/>
                <a:cs typeface="Arial"/>
              </a:rPr>
              <a:t> et flexible.</a:t>
            </a:r>
          </a:p>
          <a:p>
            <a:endParaRPr lang="fr-FR" sz="1600" dirty="0">
              <a:latin typeface="Arial"/>
              <a:cs typeface="Arial"/>
            </a:endParaRPr>
          </a:p>
        </p:txBody>
      </p:sp>
    </p:spTree>
    <p:extLst>
      <p:ext uri="{BB962C8B-B14F-4D97-AF65-F5344CB8AC3E}">
        <p14:creationId xmlns:p14="http://schemas.microsoft.com/office/powerpoint/2010/main" val="5483980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a:picLocks noChangeAspect="1"/>
          </p:cNvPicPr>
          <p:nvPr/>
        </p:nvPicPr>
        <p:blipFill>
          <a:blip r:embed="rId3"/>
          <a:stretch>
            <a:fillRect/>
          </a:stretch>
        </p:blipFill>
        <p:spPr>
          <a:xfrm>
            <a:off x="5495877" y="3109196"/>
            <a:ext cx="873807" cy="1165075"/>
          </a:xfrm>
          <a:prstGeom prst="rect">
            <a:avLst/>
          </a:prstGeom>
        </p:spPr>
      </p:pic>
      <p:sp>
        <p:nvSpPr>
          <p:cNvPr id="4" name="Rectangle 3"/>
          <p:cNvSpPr/>
          <p:nvPr/>
        </p:nvSpPr>
        <p:spPr>
          <a:xfrm>
            <a:off x="785091" y="897310"/>
            <a:ext cx="4575382" cy="411376"/>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smtClean="0">
                <a:latin typeface="Arial"/>
                <a:cs typeface="Arial"/>
              </a:rPr>
              <a:t>5 outils à disposition des territoires</a:t>
            </a:r>
            <a:endParaRPr lang="fr-FR" sz="2000" dirty="0">
              <a:latin typeface="Arial"/>
              <a:cs typeface="Arial"/>
            </a:endParaRPr>
          </a:p>
        </p:txBody>
      </p:sp>
      <p:grpSp>
        <p:nvGrpSpPr>
          <p:cNvPr id="13" name="Grouper 12"/>
          <p:cNvGrpSpPr/>
          <p:nvPr/>
        </p:nvGrpSpPr>
        <p:grpSpPr>
          <a:xfrm>
            <a:off x="2474731" y="2389848"/>
            <a:ext cx="3230773" cy="2587549"/>
            <a:chOff x="2256790" y="1885949"/>
            <a:chExt cx="3853257" cy="3086101"/>
          </a:xfrm>
        </p:grpSpPr>
        <p:pic>
          <p:nvPicPr>
            <p:cNvPr id="6" name="Image 5"/>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965502">
              <a:off x="3990092" y="1898787"/>
              <a:ext cx="569636" cy="1559599"/>
            </a:xfrm>
            <a:prstGeom prst="rect">
              <a:avLst/>
            </a:prstGeom>
            <a:noFill/>
            <a:ln>
              <a:noFill/>
            </a:ln>
          </p:spPr>
        </p:pic>
        <p:pic>
          <p:nvPicPr>
            <p:cNvPr id="7" name="Imag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rot="1677085">
              <a:off x="5116054" y="1885949"/>
              <a:ext cx="616619" cy="1819371"/>
            </a:xfrm>
            <a:prstGeom prst="rect">
              <a:avLst/>
            </a:prstGeom>
            <a:noFill/>
            <a:ln>
              <a:noFill/>
            </a:ln>
          </p:spPr>
        </p:pic>
        <p:pic>
          <p:nvPicPr>
            <p:cNvPr id="9" name="Image 8"/>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rot="5802965" flipH="1">
              <a:off x="4760227" y="3622230"/>
              <a:ext cx="620175" cy="2079465"/>
            </a:xfrm>
            <a:prstGeom prst="rect">
              <a:avLst/>
            </a:prstGeom>
            <a:noFill/>
            <a:ln>
              <a:noFill/>
            </a:ln>
          </p:spPr>
        </p:pic>
        <p:pic>
          <p:nvPicPr>
            <p:cNvPr id="10" name="Image 9"/>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516723" y="3483674"/>
              <a:ext cx="1103994" cy="1169596"/>
            </a:xfrm>
            <a:prstGeom prst="rect">
              <a:avLst/>
            </a:prstGeom>
            <a:noFill/>
            <a:ln>
              <a:noFill/>
            </a:ln>
          </p:spPr>
        </p:pic>
        <p:pic>
          <p:nvPicPr>
            <p:cNvPr id="11" name="Image 10"/>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2256790" y="3407145"/>
              <a:ext cx="685935" cy="726305"/>
            </a:xfrm>
            <a:prstGeom prst="rect">
              <a:avLst/>
            </a:prstGeom>
            <a:noFill/>
            <a:ln>
              <a:noFill/>
            </a:ln>
          </p:spPr>
        </p:pic>
        <p:pic>
          <p:nvPicPr>
            <p:cNvPr id="12" name="Image 11" descr="Macintosh HD:Users:francoisjegou:Pictures:boiteaoutiols copy.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26489" y="2887325"/>
              <a:ext cx="2582002" cy="1734900"/>
            </a:xfrm>
            <a:prstGeom prst="rect">
              <a:avLst/>
            </a:prstGeom>
            <a:noFill/>
            <a:ln>
              <a:noFill/>
            </a:ln>
          </p:spPr>
        </p:pic>
      </p:grpSp>
      <p:sp>
        <p:nvSpPr>
          <p:cNvPr id="14" name="Zone de texte 36"/>
          <p:cNvSpPr txBox="1"/>
          <p:nvPr/>
        </p:nvSpPr>
        <p:spPr>
          <a:xfrm>
            <a:off x="1855268" y="2100695"/>
            <a:ext cx="3200400" cy="9144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b="1" dirty="0">
                <a:effectLst/>
                <a:latin typeface="Arial"/>
                <a:ea typeface="ＭＳ 明朝"/>
                <a:cs typeface="Times New Roman"/>
              </a:rPr>
              <a:t>Contextualisation des territoires</a:t>
            </a:r>
            <a:r>
              <a:rPr lang="fr-FR" sz="1600" dirty="0">
                <a:effectLst/>
                <a:latin typeface="Arial"/>
                <a:ea typeface="ＭＳ 明朝"/>
                <a:cs typeface="Times New Roman"/>
              </a:rPr>
              <a:t> dans l’environnement stratégique </a:t>
            </a:r>
            <a:endParaRPr lang="fr-FR" sz="1200" dirty="0">
              <a:effectLst/>
              <a:ea typeface="ＭＳ 明朝"/>
              <a:cs typeface="Times New Roman"/>
            </a:endParaRPr>
          </a:p>
          <a:p>
            <a:pPr>
              <a:spcAft>
                <a:spcPts val="0"/>
              </a:spcAft>
            </a:pPr>
            <a:r>
              <a:rPr lang="fr-FR" sz="1600" dirty="0">
                <a:effectLst/>
                <a:latin typeface="Arial"/>
                <a:ea typeface="ＭＳ 明朝"/>
                <a:cs typeface="Times New Roman"/>
              </a:rPr>
              <a:t> </a:t>
            </a:r>
            <a:endParaRPr lang="fr-FR" sz="1200" dirty="0">
              <a:effectLst/>
              <a:ea typeface="ＭＳ 明朝"/>
              <a:cs typeface="Times New Roman"/>
            </a:endParaRPr>
          </a:p>
        </p:txBody>
      </p:sp>
      <p:sp>
        <p:nvSpPr>
          <p:cNvPr id="15" name="Zone de texte 28"/>
          <p:cNvSpPr txBox="1"/>
          <p:nvPr/>
        </p:nvSpPr>
        <p:spPr>
          <a:xfrm>
            <a:off x="5360473" y="5257800"/>
            <a:ext cx="2640527" cy="8001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dirty="0">
                <a:effectLst/>
                <a:latin typeface="Arial"/>
                <a:ea typeface="ＭＳ 明朝"/>
                <a:cs typeface="Times New Roman"/>
              </a:rPr>
              <a:t>Création/adaptation d'un </a:t>
            </a:r>
            <a:r>
              <a:rPr lang="fr-FR" sz="1600" b="1" dirty="0">
                <a:effectLst/>
                <a:latin typeface="Arial"/>
                <a:ea typeface="ＭＳ 明朝"/>
                <a:cs typeface="Times New Roman"/>
              </a:rPr>
              <a:t>scénario</a:t>
            </a:r>
            <a:r>
              <a:rPr lang="fr-FR" sz="1600" dirty="0">
                <a:effectLst/>
                <a:latin typeface="Arial"/>
                <a:ea typeface="ＭＳ 明朝"/>
                <a:cs typeface="Times New Roman"/>
              </a:rPr>
              <a:t> de transition écologique durable local</a:t>
            </a:r>
            <a:endParaRPr lang="fr-FR" sz="1200" dirty="0">
              <a:effectLst/>
              <a:ea typeface="ＭＳ 明朝"/>
              <a:cs typeface="Times New Roman"/>
            </a:endParaRPr>
          </a:p>
          <a:p>
            <a:pPr>
              <a:spcAft>
                <a:spcPts val="0"/>
              </a:spcAft>
            </a:pPr>
            <a:r>
              <a:rPr lang="fr-FR" sz="1600" dirty="0">
                <a:effectLst/>
                <a:latin typeface="Arial"/>
                <a:ea typeface="ＭＳ 明朝"/>
                <a:cs typeface="Times New Roman"/>
              </a:rPr>
              <a:t> </a:t>
            </a:r>
            <a:endParaRPr lang="fr-FR" sz="1200" dirty="0">
              <a:effectLst/>
              <a:ea typeface="ＭＳ 明朝"/>
              <a:cs typeface="Times New Roman"/>
            </a:endParaRPr>
          </a:p>
        </p:txBody>
      </p:sp>
      <p:sp>
        <p:nvSpPr>
          <p:cNvPr id="16" name="Zone de texte 29"/>
          <p:cNvSpPr txBox="1"/>
          <p:nvPr/>
        </p:nvSpPr>
        <p:spPr>
          <a:xfrm>
            <a:off x="635272" y="4357241"/>
            <a:ext cx="2057400" cy="8001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b="1" dirty="0">
                <a:effectLst/>
                <a:latin typeface="Arial"/>
                <a:ea typeface="ＭＳ 明朝"/>
                <a:cs typeface="Times New Roman"/>
              </a:rPr>
              <a:t>Pistes d'évolution </a:t>
            </a:r>
            <a:endParaRPr lang="fr-FR" sz="1200" dirty="0">
              <a:effectLst/>
              <a:ea typeface="ＭＳ 明朝"/>
              <a:cs typeface="Times New Roman"/>
            </a:endParaRPr>
          </a:p>
          <a:p>
            <a:pPr>
              <a:spcAft>
                <a:spcPts val="0"/>
              </a:spcAft>
            </a:pPr>
            <a:r>
              <a:rPr lang="fr-FR" sz="1600" dirty="0">
                <a:effectLst/>
                <a:latin typeface="Arial"/>
                <a:ea typeface="ＭＳ 明朝"/>
                <a:cs typeface="Times New Roman"/>
              </a:rPr>
              <a:t>de l'Agenda 21 local</a:t>
            </a:r>
            <a:endParaRPr lang="fr-FR" sz="1200" dirty="0">
              <a:effectLst/>
              <a:ea typeface="ＭＳ 明朝"/>
              <a:cs typeface="Times New Roman"/>
            </a:endParaRPr>
          </a:p>
          <a:p>
            <a:pPr>
              <a:spcAft>
                <a:spcPts val="0"/>
              </a:spcAft>
            </a:pPr>
            <a:r>
              <a:rPr lang="fr-FR" sz="1600" dirty="0">
                <a:effectLst/>
                <a:latin typeface="Arial"/>
                <a:ea typeface="ＭＳ 明朝"/>
                <a:cs typeface="Times New Roman"/>
              </a:rPr>
              <a:t> </a:t>
            </a:r>
            <a:endParaRPr lang="fr-FR" sz="1200" dirty="0">
              <a:effectLst/>
              <a:ea typeface="ＭＳ 明朝"/>
              <a:cs typeface="Times New Roman"/>
            </a:endParaRPr>
          </a:p>
        </p:txBody>
      </p:sp>
      <p:sp>
        <p:nvSpPr>
          <p:cNvPr id="17" name="Zone de texte 34"/>
          <p:cNvSpPr txBox="1"/>
          <p:nvPr/>
        </p:nvSpPr>
        <p:spPr>
          <a:xfrm>
            <a:off x="5620354" y="1759527"/>
            <a:ext cx="3047299" cy="905163"/>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b="1" dirty="0">
                <a:effectLst/>
                <a:latin typeface="Arial"/>
                <a:ea typeface="ＭＳ 明朝"/>
                <a:cs typeface="Times New Roman"/>
              </a:rPr>
              <a:t>Test de robustesse </a:t>
            </a:r>
            <a:r>
              <a:rPr lang="fr-FR" sz="1600" dirty="0">
                <a:effectLst/>
                <a:latin typeface="Arial"/>
                <a:ea typeface="ＭＳ 明朝"/>
                <a:cs typeface="Times New Roman"/>
              </a:rPr>
              <a:t>des territoires/des démarches de développement durable</a:t>
            </a:r>
            <a:endParaRPr lang="fr-FR" sz="1200" dirty="0">
              <a:effectLst/>
              <a:ea typeface="ＭＳ 明朝"/>
              <a:cs typeface="Times New Roman"/>
            </a:endParaRPr>
          </a:p>
          <a:p>
            <a:pPr>
              <a:spcAft>
                <a:spcPts val="0"/>
              </a:spcAft>
            </a:pPr>
            <a:r>
              <a:rPr lang="fr-FR" sz="1600" dirty="0">
                <a:effectLst/>
                <a:latin typeface="Arial"/>
                <a:ea typeface="ＭＳ 明朝"/>
                <a:cs typeface="Times New Roman"/>
              </a:rPr>
              <a:t> </a:t>
            </a:r>
            <a:endParaRPr lang="fr-FR" sz="1200" dirty="0">
              <a:effectLst/>
              <a:ea typeface="ＭＳ 明朝"/>
              <a:cs typeface="Times New Roman"/>
            </a:endParaRPr>
          </a:p>
        </p:txBody>
      </p:sp>
      <p:sp>
        <p:nvSpPr>
          <p:cNvPr id="18" name="Zone de texte 39"/>
          <p:cNvSpPr txBox="1"/>
          <p:nvPr/>
        </p:nvSpPr>
        <p:spPr>
          <a:xfrm>
            <a:off x="6465454" y="3052689"/>
            <a:ext cx="1992745" cy="1090005"/>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600" b="1" dirty="0">
                <a:effectLst/>
                <a:latin typeface="Arial"/>
                <a:ea typeface="ＭＳ 明朝"/>
                <a:cs typeface="Times New Roman"/>
              </a:rPr>
              <a:t>Autoportrait perceptif </a:t>
            </a:r>
            <a:r>
              <a:rPr lang="fr-FR" sz="1600" dirty="0">
                <a:effectLst/>
                <a:latin typeface="Arial"/>
                <a:ea typeface="ＭＳ 明朝"/>
                <a:cs typeface="Times New Roman"/>
              </a:rPr>
              <a:t>des politiques durables locales</a:t>
            </a:r>
            <a:endParaRPr lang="fr-FR" sz="1200" dirty="0">
              <a:effectLst/>
              <a:ea typeface="ＭＳ 明朝"/>
              <a:cs typeface="Times New Roman"/>
            </a:endParaRPr>
          </a:p>
          <a:p>
            <a:pPr>
              <a:spcAft>
                <a:spcPts val="0"/>
              </a:spcAft>
            </a:pPr>
            <a:r>
              <a:rPr lang="fr-FR" sz="1600" dirty="0">
                <a:effectLst/>
                <a:latin typeface="Arial"/>
                <a:ea typeface="ＭＳ 明朝"/>
                <a:cs typeface="Times New Roman"/>
              </a:rPr>
              <a:t> </a:t>
            </a:r>
            <a:endParaRPr lang="fr-FR" sz="1200" dirty="0">
              <a:effectLst/>
              <a:ea typeface="ＭＳ 明朝"/>
              <a:cs typeface="Times New Roman"/>
            </a:endParaRPr>
          </a:p>
        </p:txBody>
      </p:sp>
    </p:spTree>
    <p:extLst>
      <p:ext uri="{BB962C8B-B14F-4D97-AF65-F5344CB8AC3E}">
        <p14:creationId xmlns:p14="http://schemas.microsoft.com/office/powerpoint/2010/main" val="5483980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6B08"/>
        </a:solidFill>
        <a:effectLst/>
      </p:bgPr>
    </p:bg>
    <p:spTree>
      <p:nvGrpSpPr>
        <p:cNvPr id="1" name=""/>
        <p:cNvGrpSpPr/>
        <p:nvPr/>
      </p:nvGrpSpPr>
      <p:grpSpPr>
        <a:xfrm>
          <a:off x="0" y="0"/>
          <a:ext cx="0" cy="0"/>
          <a:chOff x="0" y="0"/>
          <a:chExt cx="0" cy="0"/>
        </a:xfrm>
      </p:grpSpPr>
      <p:sp>
        <p:nvSpPr>
          <p:cNvPr id="2" name="Rectangle 1"/>
          <p:cNvSpPr/>
          <p:nvPr/>
        </p:nvSpPr>
        <p:spPr>
          <a:xfrm>
            <a:off x="2077169" y="1925455"/>
            <a:ext cx="7276031" cy="3046988"/>
          </a:xfrm>
          <a:prstGeom prst="rect">
            <a:avLst/>
          </a:prstGeom>
        </p:spPr>
        <p:txBody>
          <a:bodyPr wrap="square">
            <a:spAutoFit/>
          </a:bodyPr>
          <a:lstStyle/>
          <a:p>
            <a:r>
              <a:rPr lang="fr-FR" sz="4800" b="1" dirty="0" smtClean="0">
                <a:solidFill>
                  <a:prstClr val="white"/>
                </a:solidFill>
                <a:latin typeface="Arial"/>
                <a:cs typeface="Arial"/>
              </a:rPr>
              <a:t>Contextualisation</a:t>
            </a:r>
            <a:br>
              <a:rPr lang="fr-FR" sz="4800" b="1" dirty="0" smtClean="0">
                <a:solidFill>
                  <a:prstClr val="white"/>
                </a:solidFill>
                <a:latin typeface="Arial"/>
                <a:cs typeface="Arial"/>
              </a:rPr>
            </a:br>
            <a:r>
              <a:rPr lang="fr-FR" sz="4800" b="1" dirty="0" smtClean="0">
                <a:solidFill>
                  <a:prstClr val="white"/>
                </a:solidFill>
                <a:latin typeface="Arial"/>
                <a:cs typeface="Arial"/>
              </a:rPr>
              <a:t>des territoires</a:t>
            </a:r>
            <a:br>
              <a:rPr lang="fr-FR" sz="4800" b="1" dirty="0" smtClean="0">
                <a:solidFill>
                  <a:prstClr val="white"/>
                </a:solidFill>
                <a:latin typeface="Arial"/>
                <a:cs typeface="Arial"/>
              </a:rPr>
            </a:br>
            <a:r>
              <a:rPr lang="fr-FR" sz="4800" dirty="0" smtClean="0">
                <a:solidFill>
                  <a:prstClr val="white"/>
                </a:solidFill>
                <a:latin typeface="Arial"/>
                <a:cs typeface="Arial"/>
              </a:rPr>
              <a:t>dans </a:t>
            </a:r>
            <a:r>
              <a:rPr lang="fr-FR" sz="4800" dirty="0">
                <a:solidFill>
                  <a:prstClr val="white"/>
                </a:solidFill>
                <a:latin typeface="Arial"/>
                <a:cs typeface="Arial"/>
              </a:rPr>
              <a:t>l’environnement stratégique </a:t>
            </a:r>
          </a:p>
        </p:txBody>
      </p:sp>
      <p:pic>
        <p:nvPicPr>
          <p:cNvPr id="4" name="Image 3"/>
          <p:cNvPicPr/>
          <p:nvPr/>
        </p:nvPicPr>
        <p:blipFill>
          <a:blip r:embed="rId2">
            <a:biLevel thresh="25000"/>
            <a:extLst>
              <a:ext uri="{28A0092B-C50C-407E-A947-70E740481C1C}">
                <a14:useLocalDpi xmlns:a14="http://schemas.microsoft.com/office/drawing/2010/main"/>
              </a:ext>
            </a:extLst>
          </a:blip>
          <a:srcRect/>
          <a:stretch>
            <a:fillRect/>
          </a:stretch>
        </p:blipFill>
        <p:spPr bwMode="auto">
          <a:xfrm>
            <a:off x="613761" y="2053585"/>
            <a:ext cx="1031932" cy="2825061"/>
          </a:xfrm>
          <a:prstGeom prst="rect">
            <a:avLst/>
          </a:prstGeom>
          <a:noFill/>
          <a:ln>
            <a:noFill/>
          </a:ln>
        </p:spPr>
      </p:pic>
    </p:spTree>
    <p:extLst>
      <p:ext uri="{BB962C8B-B14F-4D97-AF65-F5344CB8AC3E}">
        <p14:creationId xmlns:p14="http://schemas.microsoft.com/office/powerpoint/2010/main" val="4107417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5091" y="1324280"/>
            <a:ext cx="4756727" cy="788538"/>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sz="2000" b="1" dirty="0">
                <a:latin typeface="Arial"/>
                <a:cs typeface="Arial"/>
              </a:rPr>
              <a:t>Contextualisation des territoires dans l’environnement stratégique </a:t>
            </a:r>
            <a:endParaRPr lang="fr-FR" sz="2000" dirty="0">
              <a:latin typeface="Arial"/>
              <a:cs typeface="Arial"/>
            </a:endParaRPr>
          </a:p>
        </p:txBody>
      </p:sp>
      <p:pic>
        <p:nvPicPr>
          <p:cNvPr id="5" name="Image 4"/>
          <p:cNvPicPr/>
          <p:nvPr/>
        </p:nvPicPr>
        <p:blipFill>
          <a:blip r:embed="rId2">
            <a:extLst>
              <a:ext uri="{28A0092B-C50C-407E-A947-70E740481C1C}">
                <a14:useLocalDpi xmlns:a14="http://schemas.microsoft.com/office/drawing/2010/main"/>
              </a:ext>
            </a:extLst>
          </a:blip>
          <a:srcRect/>
          <a:stretch>
            <a:fillRect/>
          </a:stretch>
        </p:blipFill>
        <p:spPr bwMode="auto">
          <a:xfrm>
            <a:off x="785091" y="2743200"/>
            <a:ext cx="501015" cy="1371600"/>
          </a:xfrm>
          <a:prstGeom prst="rect">
            <a:avLst/>
          </a:prstGeom>
          <a:noFill/>
          <a:ln>
            <a:noFill/>
          </a:ln>
        </p:spPr>
      </p:pic>
      <p:sp>
        <p:nvSpPr>
          <p:cNvPr id="6" name="Rectangle 5"/>
          <p:cNvSpPr/>
          <p:nvPr/>
        </p:nvSpPr>
        <p:spPr>
          <a:xfrm>
            <a:off x="1500909" y="2951947"/>
            <a:ext cx="6742546" cy="1077218"/>
          </a:xfrm>
          <a:prstGeom prst="rect">
            <a:avLst/>
          </a:prstGeom>
        </p:spPr>
        <p:txBody>
          <a:bodyPr wrap="square">
            <a:spAutoFit/>
          </a:bodyPr>
          <a:lstStyle/>
          <a:p>
            <a:r>
              <a:rPr lang="fr-FR" sz="1600" dirty="0">
                <a:latin typeface="Arial"/>
                <a:cs typeface="Arial"/>
              </a:rPr>
              <a:t>Quel est le contexte social, économique, environnemental dans lequel les territoires évolueront ? Dans ce futur plus ou moins proche, à quels facteurs d'évolutions correspondants seront-ils soumis ? La mesure de tous les enjeux auxquels faire face a-</a:t>
            </a:r>
            <a:r>
              <a:rPr lang="fr-FR" sz="1600" dirty="0" err="1">
                <a:latin typeface="Arial"/>
                <a:cs typeface="Arial"/>
              </a:rPr>
              <a:t>t'elle</a:t>
            </a:r>
            <a:r>
              <a:rPr lang="fr-FR" sz="1600" dirty="0">
                <a:latin typeface="Arial"/>
                <a:cs typeface="Arial"/>
              </a:rPr>
              <a:t> été prise en compte?</a:t>
            </a:r>
          </a:p>
        </p:txBody>
      </p:sp>
    </p:spTree>
    <p:extLst>
      <p:ext uri="{BB962C8B-B14F-4D97-AF65-F5344CB8AC3E}">
        <p14:creationId xmlns:p14="http://schemas.microsoft.com/office/powerpoint/2010/main" val="54839804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69636" y="3047874"/>
            <a:ext cx="3806827" cy="646331"/>
          </a:xfrm>
          <a:prstGeom prst="rect">
            <a:avLst/>
          </a:prstGeom>
          <a:noFill/>
        </p:spPr>
        <p:txBody>
          <a:bodyPr wrap="square" rtlCol="0">
            <a:spAutoFit/>
          </a:bodyPr>
          <a:lstStyle/>
          <a:p>
            <a:r>
              <a:rPr lang="fr-FR" sz="1200" dirty="0" smtClean="0">
                <a:latin typeface="Arial"/>
                <a:cs typeface="Arial"/>
              </a:rPr>
              <a:t>Distribution </a:t>
            </a:r>
            <a:r>
              <a:rPr lang="fr-FR" sz="1200" dirty="0">
                <a:latin typeface="Arial"/>
                <a:cs typeface="Arial"/>
              </a:rPr>
              <a:t>des hypothèses d'évolution présentées sous forme de coupures/titres de journaux fictifs à l’horizon plus ou moins </a:t>
            </a:r>
            <a:r>
              <a:rPr lang="fr-FR" sz="1200" dirty="0" smtClean="0">
                <a:latin typeface="Arial"/>
                <a:cs typeface="Arial"/>
              </a:rPr>
              <a:t>proche</a:t>
            </a:r>
            <a:endParaRPr lang="fr-FR" sz="1200" dirty="0">
              <a:latin typeface="Arial"/>
              <a:cs typeface="Arial"/>
            </a:endParaRPr>
          </a:p>
        </p:txBody>
      </p:sp>
      <p:sp>
        <p:nvSpPr>
          <p:cNvPr id="4" name="ZoneTexte 3"/>
          <p:cNvSpPr txBox="1"/>
          <p:nvPr/>
        </p:nvSpPr>
        <p:spPr>
          <a:xfrm>
            <a:off x="5230091" y="3059512"/>
            <a:ext cx="3709470" cy="1200329"/>
          </a:xfrm>
          <a:prstGeom prst="rect">
            <a:avLst/>
          </a:prstGeom>
          <a:noFill/>
        </p:spPr>
        <p:txBody>
          <a:bodyPr wrap="square" rtlCol="0">
            <a:spAutoFit/>
          </a:bodyPr>
          <a:lstStyle/>
          <a:p>
            <a:r>
              <a:rPr lang="fr-FR" sz="1200" dirty="0" smtClean="0">
                <a:solidFill>
                  <a:srgbClr val="000000"/>
                </a:solidFill>
                <a:latin typeface="Arial"/>
                <a:cs typeface="Arial"/>
              </a:rPr>
              <a:t>En sous-groupes mixtes les participants discutent les hypothèses d'évolutions, sélectionnent celles qui sont les plus pertinentes, complètent en en ajoutant de nouvelles et argumentent pourquoi ils pensent que celles qu’ils ont choisi sont plus importantes pour le territoire.</a:t>
            </a:r>
            <a:r>
              <a:rPr lang="fr-FR" sz="1200" dirty="0">
                <a:solidFill>
                  <a:srgbClr val="000000"/>
                </a:solidFill>
                <a:latin typeface="Arial"/>
                <a:cs typeface="Arial"/>
              </a:rPr>
              <a:t> </a:t>
            </a:r>
          </a:p>
        </p:txBody>
      </p:sp>
      <p:sp>
        <p:nvSpPr>
          <p:cNvPr id="5" name="ZoneTexte 4"/>
          <p:cNvSpPr txBox="1"/>
          <p:nvPr/>
        </p:nvSpPr>
        <p:spPr>
          <a:xfrm>
            <a:off x="669636" y="6009848"/>
            <a:ext cx="4918364" cy="830997"/>
          </a:xfrm>
          <a:prstGeom prst="rect">
            <a:avLst/>
          </a:prstGeom>
          <a:solidFill>
            <a:srgbClr val="FFFFFF"/>
          </a:solidFill>
        </p:spPr>
        <p:txBody>
          <a:bodyPr wrap="square" rtlCol="0">
            <a:spAutoFit/>
          </a:bodyPr>
          <a:lstStyle/>
          <a:p>
            <a:r>
              <a:rPr lang="fr-FR" sz="1200" dirty="0" smtClean="0">
                <a:solidFill>
                  <a:srgbClr val="000000"/>
                </a:solidFill>
                <a:latin typeface="Arial"/>
                <a:cs typeface="Arial"/>
              </a:rPr>
              <a:t>Ensemble</a:t>
            </a:r>
            <a:r>
              <a:rPr lang="fr-FR" sz="1200" dirty="0">
                <a:solidFill>
                  <a:srgbClr val="000000"/>
                </a:solidFill>
                <a:latin typeface="Arial"/>
                <a:cs typeface="Arial"/>
              </a:rPr>
              <a:t>, ils composent au mur un panorama de l'environnement stratégique du territoire dans un futur plus ou moins </a:t>
            </a:r>
            <a:r>
              <a:rPr lang="fr-FR" sz="1200" dirty="0" smtClean="0">
                <a:solidFill>
                  <a:srgbClr val="000000"/>
                </a:solidFill>
                <a:latin typeface="Arial"/>
                <a:cs typeface="Arial"/>
              </a:rPr>
              <a:t>proche. En fonction du temps disponible, toutes les hypothèses affichées sont discutées ou seulement les plus récurrentes.</a:t>
            </a:r>
            <a:r>
              <a:rPr lang="fr-FR" sz="1200" dirty="0">
                <a:solidFill>
                  <a:srgbClr val="000000"/>
                </a:solidFill>
                <a:latin typeface="Arial"/>
                <a:cs typeface="Arial"/>
              </a:rPr>
              <a:t> </a:t>
            </a:r>
          </a:p>
        </p:txBody>
      </p:sp>
      <p:pic>
        <p:nvPicPr>
          <p:cNvPr id="12" name="Image 11" descr="Capture d’écran 2013-11-04 à 17.18.03.png"/>
          <p:cNvPicPr>
            <a:picLocks noChangeAspect="1"/>
          </p:cNvPicPr>
          <p:nvPr/>
        </p:nvPicPr>
        <p:blipFill rotWithShape="1">
          <a:blip r:embed="rId2" cstate="print">
            <a:extLst>
              <a:ext uri="{BEBA8EAE-BF5A-486C-A8C5-ECC9F3942E4B}">
                <a14:imgProps xmlns:a14="http://schemas.microsoft.com/office/drawing/2010/main">
                  <a14:imgLayer r:embed="rId3">
                    <a14:imgEffect>
                      <a14:colorTemperature colorTemp="53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4725124" y="518427"/>
            <a:ext cx="4214437" cy="2504687"/>
          </a:xfrm>
          <a:prstGeom prst="rect">
            <a:avLst/>
          </a:prstGeom>
        </p:spPr>
      </p:pic>
      <p:pic>
        <p:nvPicPr>
          <p:cNvPr id="13" name="Image 12" descr="Capture d’écran 2013-11-04 à 17.19.30.png"/>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4700"/>
                    </a14:imgEffect>
                    <a14:imgEffect>
                      <a14:brightnessContrast bright="20000"/>
                    </a14:imgEffect>
                  </a14:imgLayer>
                </a14:imgProps>
              </a:ext>
              <a:ext uri="{28A0092B-C50C-407E-A947-70E740481C1C}">
                <a14:useLocalDpi xmlns:a14="http://schemas.microsoft.com/office/drawing/2010/main"/>
              </a:ext>
            </a:extLst>
          </a:blip>
          <a:srcRect/>
          <a:stretch/>
        </p:blipFill>
        <p:spPr>
          <a:xfrm>
            <a:off x="262027" y="518427"/>
            <a:ext cx="4214436" cy="2504687"/>
          </a:xfrm>
          <a:prstGeom prst="rect">
            <a:avLst/>
          </a:prstGeom>
        </p:spPr>
      </p:pic>
      <p:pic>
        <p:nvPicPr>
          <p:cNvPr id="14" name="Image 13" descr="Capture d’écran 2013-11-04 à 17.20.36.png"/>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a:ext>
            </a:extLst>
          </a:blip>
          <a:srcRect/>
          <a:stretch/>
        </p:blipFill>
        <p:spPr>
          <a:xfrm>
            <a:off x="262027" y="3799942"/>
            <a:ext cx="4249206" cy="2182091"/>
          </a:xfrm>
          <a:prstGeom prst="rect">
            <a:avLst/>
          </a:prstGeom>
        </p:spPr>
      </p:pic>
      <p:sp>
        <p:nvSpPr>
          <p:cNvPr id="16" name="ZoneTexte 15"/>
          <p:cNvSpPr txBox="1"/>
          <p:nvPr/>
        </p:nvSpPr>
        <p:spPr>
          <a:xfrm>
            <a:off x="262031" y="3023114"/>
            <a:ext cx="407606" cy="707886"/>
          </a:xfrm>
          <a:prstGeom prst="rect">
            <a:avLst/>
          </a:prstGeom>
          <a:noFill/>
        </p:spPr>
        <p:txBody>
          <a:bodyPr wrap="square" rtlCol="0">
            <a:spAutoFit/>
          </a:bodyPr>
          <a:lstStyle/>
          <a:p>
            <a:r>
              <a:rPr lang="fr-FR" sz="4000" dirty="0" smtClean="0">
                <a:solidFill>
                  <a:srgbClr val="FD6B08"/>
                </a:solidFill>
                <a:latin typeface="Arial"/>
                <a:cs typeface="Arial"/>
              </a:rPr>
              <a:t>1</a:t>
            </a:r>
            <a:endParaRPr lang="fr-FR" sz="4000" dirty="0">
              <a:solidFill>
                <a:srgbClr val="FD6B08"/>
              </a:solidFill>
              <a:latin typeface="Arial"/>
              <a:cs typeface="Arial"/>
            </a:endParaRPr>
          </a:p>
        </p:txBody>
      </p:sp>
      <p:sp>
        <p:nvSpPr>
          <p:cNvPr id="17" name="ZoneTexte 16"/>
          <p:cNvSpPr txBox="1"/>
          <p:nvPr/>
        </p:nvSpPr>
        <p:spPr>
          <a:xfrm>
            <a:off x="4725124" y="3092056"/>
            <a:ext cx="504967" cy="707886"/>
          </a:xfrm>
          <a:prstGeom prst="rect">
            <a:avLst/>
          </a:prstGeom>
          <a:noFill/>
        </p:spPr>
        <p:txBody>
          <a:bodyPr wrap="square" rtlCol="0">
            <a:spAutoFit/>
          </a:bodyPr>
          <a:lstStyle/>
          <a:p>
            <a:r>
              <a:rPr lang="fr-FR" sz="4000" dirty="0" smtClean="0">
                <a:solidFill>
                  <a:srgbClr val="FD6B08"/>
                </a:solidFill>
                <a:latin typeface="Arial"/>
                <a:cs typeface="Arial"/>
              </a:rPr>
              <a:t>2</a:t>
            </a:r>
            <a:endParaRPr lang="fr-FR" sz="4000" dirty="0">
              <a:solidFill>
                <a:srgbClr val="FD6B08"/>
              </a:solidFill>
              <a:latin typeface="Arial"/>
              <a:cs typeface="Arial"/>
            </a:endParaRPr>
          </a:p>
        </p:txBody>
      </p:sp>
      <p:sp>
        <p:nvSpPr>
          <p:cNvPr id="18" name="ZoneTexte 17"/>
          <p:cNvSpPr txBox="1"/>
          <p:nvPr/>
        </p:nvSpPr>
        <p:spPr>
          <a:xfrm>
            <a:off x="262031" y="6105751"/>
            <a:ext cx="407606" cy="707886"/>
          </a:xfrm>
          <a:prstGeom prst="rect">
            <a:avLst/>
          </a:prstGeom>
          <a:noFill/>
        </p:spPr>
        <p:txBody>
          <a:bodyPr wrap="square" rtlCol="0">
            <a:spAutoFit/>
          </a:bodyPr>
          <a:lstStyle/>
          <a:p>
            <a:r>
              <a:rPr lang="fr-FR" sz="4000" dirty="0" smtClean="0">
                <a:solidFill>
                  <a:srgbClr val="FD6B08"/>
                </a:solidFill>
                <a:latin typeface="Arial"/>
                <a:cs typeface="Arial"/>
              </a:rPr>
              <a:t>3</a:t>
            </a:r>
            <a:endParaRPr lang="fr-FR" sz="4000" dirty="0">
              <a:solidFill>
                <a:srgbClr val="FD6B08"/>
              </a:solidFill>
              <a:latin typeface="Arial"/>
              <a:cs typeface="Arial"/>
            </a:endParaRPr>
          </a:p>
        </p:txBody>
      </p:sp>
      <p:sp>
        <p:nvSpPr>
          <p:cNvPr id="11" name="Rectangle 10"/>
          <p:cNvSpPr/>
          <p:nvPr/>
        </p:nvSpPr>
        <p:spPr>
          <a:xfrm>
            <a:off x="1" y="148987"/>
            <a:ext cx="4872182" cy="253247"/>
          </a:xfrm>
          <a:prstGeom prst="rect">
            <a:avLst/>
          </a:prstGeom>
          <a:solidFill>
            <a:srgbClr val="FD6B0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fr-FR" sz="1100" b="1" dirty="0">
                <a:latin typeface="Arial"/>
                <a:cs typeface="Arial"/>
              </a:rPr>
              <a:t>Contextualisation des territoires dans l’environnement stratégique </a:t>
            </a:r>
            <a:endParaRPr lang="fr-FR" sz="1100" dirty="0">
              <a:latin typeface="Arial"/>
              <a:cs typeface="Arial"/>
            </a:endParaRPr>
          </a:p>
        </p:txBody>
      </p:sp>
    </p:spTree>
    <p:extLst>
      <p:ext uri="{BB962C8B-B14F-4D97-AF65-F5344CB8AC3E}">
        <p14:creationId xmlns:p14="http://schemas.microsoft.com/office/powerpoint/2010/main" val="28484886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6576</TotalTime>
  <Words>3679</Words>
  <Application>Microsoft Macintosh PowerPoint</Application>
  <PresentationFormat>Présentation à l'écran (4:3)</PresentationFormat>
  <Paragraphs>499</Paragraphs>
  <Slides>47</Slides>
  <Notes>3</Notes>
  <HiddenSlides>0</HiddenSlides>
  <MMClips>0</MMClips>
  <ScaleCrop>false</ScaleCrop>
  <HeadingPairs>
    <vt:vector size="4" baseType="variant">
      <vt:variant>
        <vt:lpstr>Thème</vt:lpstr>
      </vt:variant>
      <vt:variant>
        <vt:i4>4</vt:i4>
      </vt:variant>
      <vt:variant>
        <vt:lpstr>Titres des diapositives</vt:lpstr>
      </vt:variant>
      <vt:variant>
        <vt:i4>47</vt:i4>
      </vt:variant>
    </vt:vector>
  </HeadingPairs>
  <TitlesOfParts>
    <vt:vector size="51" baseType="lpstr">
      <vt:lpstr>Thème Office</vt:lpstr>
      <vt:lpstr>1_Thème Office</vt:lpstr>
      <vt:lpstr>2_Thème Office</vt:lpstr>
      <vt:lpstr>3_Thème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François Jégou</dc:creator>
  <cp:lastModifiedBy>François Jégou</cp:lastModifiedBy>
  <cp:revision>122</cp:revision>
  <dcterms:created xsi:type="dcterms:W3CDTF">2013-09-29T20:27:49Z</dcterms:created>
  <dcterms:modified xsi:type="dcterms:W3CDTF">2013-11-22T22:55:11Z</dcterms:modified>
</cp:coreProperties>
</file>